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7"/>
  </p:notesMasterIdLst>
  <p:handoutMasterIdLst>
    <p:handoutMasterId r:id="rId58"/>
  </p:handoutMasterIdLst>
  <p:sldIdLst>
    <p:sldId id="274" r:id="rId2"/>
    <p:sldId id="276" r:id="rId3"/>
    <p:sldId id="517" r:id="rId4"/>
    <p:sldId id="353" r:id="rId5"/>
    <p:sldId id="406" r:id="rId6"/>
    <p:sldId id="499" r:id="rId7"/>
    <p:sldId id="496" r:id="rId8"/>
    <p:sldId id="557" r:id="rId9"/>
    <p:sldId id="501" r:id="rId10"/>
    <p:sldId id="552" r:id="rId11"/>
    <p:sldId id="522" r:id="rId12"/>
    <p:sldId id="500" r:id="rId13"/>
    <p:sldId id="503" r:id="rId14"/>
    <p:sldId id="504" r:id="rId15"/>
    <p:sldId id="559" r:id="rId16"/>
    <p:sldId id="560" r:id="rId17"/>
    <p:sldId id="561" r:id="rId18"/>
    <p:sldId id="562" r:id="rId19"/>
    <p:sldId id="568" r:id="rId20"/>
    <p:sldId id="505" r:id="rId21"/>
    <p:sldId id="506" r:id="rId22"/>
    <p:sldId id="554" r:id="rId23"/>
    <p:sldId id="555" r:id="rId24"/>
    <p:sldId id="558" r:id="rId25"/>
    <p:sldId id="510" r:id="rId26"/>
    <p:sldId id="567" r:id="rId27"/>
    <p:sldId id="563" r:id="rId28"/>
    <p:sldId id="565" r:id="rId29"/>
    <p:sldId id="564" r:id="rId30"/>
    <p:sldId id="566" r:id="rId31"/>
    <p:sldId id="516" r:id="rId32"/>
    <p:sldId id="569" r:id="rId33"/>
    <p:sldId id="570" r:id="rId34"/>
    <p:sldId id="571" r:id="rId35"/>
    <p:sldId id="575" r:id="rId36"/>
    <p:sldId id="574" r:id="rId37"/>
    <p:sldId id="576" r:id="rId38"/>
    <p:sldId id="577" r:id="rId39"/>
    <p:sldId id="578" r:id="rId40"/>
    <p:sldId id="579" r:id="rId41"/>
    <p:sldId id="580" r:id="rId42"/>
    <p:sldId id="587" r:id="rId43"/>
    <p:sldId id="588" r:id="rId44"/>
    <p:sldId id="589" r:id="rId45"/>
    <p:sldId id="590" r:id="rId46"/>
    <p:sldId id="591" r:id="rId47"/>
    <p:sldId id="592" r:id="rId48"/>
    <p:sldId id="593" r:id="rId49"/>
    <p:sldId id="594" r:id="rId50"/>
    <p:sldId id="349" r:id="rId51"/>
    <p:sldId id="545" r:id="rId52"/>
    <p:sldId id="550" r:id="rId53"/>
    <p:sldId id="551" r:id="rId54"/>
    <p:sldId id="548" r:id="rId55"/>
    <p:sldId id="54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517"/>
          </p14:sldIdLst>
        </p14:section>
        <p14:section name="Introduction" id="{BC4A3995-4CED-4320-A673-95328C9C809D}">
          <p14:sldIdLst>
            <p14:sldId id="353"/>
            <p14:sldId id="406"/>
            <p14:sldId id="499"/>
            <p14:sldId id="496"/>
            <p14:sldId id="557"/>
            <p14:sldId id="501"/>
          </p14:sldIdLst>
        </p14:section>
        <p14:section name="How doest it work?" id="{BE139258-CF46-4055-B9F6-4356E6F46B1A}">
          <p14:sldIdLst>
            <p14:sldId id="552"/>
            <p14:sldId id="522"/>
            <p14:sldId id="500"/>
            <p14:sldId id="503"/>
            <p14:sldId id="504"/>
          </p14:sldIdLst>
        </p14:section>
        <p14:section name="Sending and Receiving Information" id="{7776FE56-772B-4CFD-B6F7-3B737B7CB15A}">
          <p14:sldIdLst>
            <p14:sldId id="559"/>
            <p14:sldId id="560"/>
            <p14:sldId id="561"/>
            <p14:sldId id="562"/>
          </p14:sldIdLst>
        </p14:section>
        <p14:section name="Internet Protocol" id="{4D61BBD7-24DD-4289-8D12-E763DA1666C3}">
          <p14:sldIdLst>
            <p14:sldId id="568"/>
            <p14:sldId id="505"/>
            <p14:sldId id="506"/>
            <p14:sldId id="554"/>
            <p14:sldId id="555"/>
            <p14:sldId id="558"/>
            <p14:sldId id="510"/>
          </p14:sldIdLst>
        </p14:section>
        <p14:section name="Reliability and TCP" id="{837518C8-AE71-457E-B8C0-8D5005CD5543}">
          <p14:sldIdLst>
            <p14:sldId id="567"/>
            <p14:sldId id="563"/>
            <p14:sldId id="565"/>
            <p14:sldId id="564"/>
            <p14:sldId id="566"/>
            <p14:sldId id="516"/>
          </p14:sldIdLst>
        </p14:section>
        <p14:section name="The OSI Model" id="{1E55E9A5-97FF-4EB9-B2D1-76C1F69560E2}">
          <p14:sldIdLst>
            <p14:sldId id="569"/>
            <p14:sldId id="570"/>
            <p14:sldId id="571"/>
            <p14:sldId id="575"/>
            <p14:sldId id="574"/>
            <p14:sldId id="576"/>
            <p14:sldId id="577"/>
            <p14:sldId id="578"/>
            <p14:sldId id="579"/>
            <p14:sldId id="580"/>
          </p14:sldIdLst>
        </p14:section>
        <p14:section name="Network Hardware" id="{74473648-D178-4C7A-A9A1-342F21C18BF1}">
          <p14:sldIdLst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</p14:sldIdLst>
        </p14:section>
        <p14:section name="Conclusion" id="{10E03AB1-9AA8-4E86-9A64-D741901E50A2}">
          <p14:sldIdLst>
            <p14:sldId id="349"/>
            <p14:sldId id="545"/>
            <p14:sldId id="550"/>
            <p14:sldId id="551"/>
            <p14:sldId id="548"/>
            <p14:sldId id="5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5DD"/>
    <a:srgbClr val="E0E3E9"/>
    <a:srgbClr val="234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15" autoAdjust="0"/>
    <p:restoredTop sz="94620" autoAdjust="0"/>
  </p:normalViewPr>
  <p:slideViewPr>
    <p:cSldViewPr snapToGrid="0" showGuides="1">
      <p:cViewPr varScale="1">
        <p:scale>
          <a:sx n="86" d="100"/>
          <a:sy n="86" d="100"/>
        </p:scale>
        <p:origin x="346" y="5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5.4.2019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90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1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78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25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77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27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43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25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38068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9435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19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79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97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96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96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48835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72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2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4/5/2019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4/5/2019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4/5/2019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4/5/2019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4/5/2019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openxmlformats.org/officeDocument/2006/relationships/hyperlink" Target="https://www.submarinecablemap.com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cern.ch/hypertext/WWW/TheProject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technology-fundamental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98.png"/><Relationship Id="rId26" Type="http://schemas.openxmlformats.org/officeDocument/2006/relationships/image" Target="../media/image38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https://motion-software.com/" TargetMode="External"/><Relationship Id="rId12" Type="http://schemas.openxmlformats.org/officeDocument/2006/relationships/image" Target="../media/image96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97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100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101.png"/><Relationship Id="rId10" Type="http://schemas.openxmlformats.org/officeDocument/2006/relationships/image" Target="../media/image95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92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7.png"/><Relationship Id="rId22" Type="http://schemas.openxmlformats.org/officeDocument/2006/relationships/image" Target="../media/image31.png"/><Relationship Id="rId27" Type="http://schemas.openxmlformats.org/officeDocument/2006/relationships/hyperlink" Target="http://smartit.bg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102.jpeg"/><Relationship Id="rId7" Type="http://schemas.openxmlformats.org/officeDocument/2006/relationships/image" Target="../media/image10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103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105.gi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0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Explained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643853" y="6340279"/>
            <a:ext cx="2951518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35" y="2257386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D24F9A-BE72-4F77-BB1C-1B271A532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does the Internet work?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833" y="1233182"/>
            <a:ext cx="2982333" cy="301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9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198667" y="2855737"/>
            <a:ext cx="16764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90743" y="1916190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15488" y="2942869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3198667" y="2516179"/>
            <a:ext cx="16764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939" y="1778189"/>
            <a:ext cx="1638463" cy="19632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105400" y="111685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FB8100-7456-4FFD-9A18-B473364EE6ED}"/>
              </a:ext>
            </a:extLst>
          </p:cNvPr>
          <p:cNvGrpSpPr/>
          <p:nvPr/>
        </p:nvGrpSpPr>
        <p:grpSpPr>
          <a:xfrm>
            <a:off x="5956675" y="4355957"/>
            <a:ext cx="2729038" cy="2168879"/>
            <a:chOff x="4451000" y="4330968"/>
            <a:chExt cx="2729038" cy="2168879"/>
          </a:xfrm>
        </p:grpSpPr>
        <p:sp>
          <p:nvSpPr>
            <p:cNvPr id="34" name="TextBox 33"/>
            <p:cNvSpPr txBox="1"/>
            <p:nvPr/>
          </p:nvSpPr>
          <p:spPr>
            <a:xfrm>
              <a:off x="4516679" y="4330968"/>
              <a:ext cx="24243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Web Resources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845" y="4819918"/>
              <a:ext cx="1201332" cy="120133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451000" y="5976627"/>
              <a:ext cx="2729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HTML, PDF, JPG…</a:t>
              </a:r>
              <a:endParaRPr lang="en-US" sz="2800" dirty="0">
                <a:solidFill>
                  <a:srgbClr val="92D05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1852" y="111317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8" y="1997871"/>
            <a:ext cx="2020543" cy="1660031"/>
          </a:xfrm>
          <a:prstGeom prst="rect">
            <a:avLst/>
          </a:prstGeom>
        </p:spPr>
      </p:pic>
      <p:pic>
        <p:nvPicPr>
          <p:cNvPr id="2069" name="Picture 20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377" y="3739113"/>
            <a:ext cx="709891" cy="709891"/>
          </a:xfrm>
          <a:prstGeom prst="rect">
            <a:avLst/>
          </a:prstGeom>
        </p:spPr>
      </p:pic>
      <p:pic>
        <p:nvPicPr>
          <p:cNvPr id="2071" name="Picture 20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739113"/>
            <a:ext cx="716501" cy="716501"/>
          </a:xfrm>
          <a:prstGeom prst="rect">
            <a:avLst/>
          </a:prstGeom>
        </p:spPr>
      </p:pic>
      <p:pic>
        <p:nvPicPr>
          <p:cNvPr id="2072" name="Picture 20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16" y="3697763"/>
            <a:ext cx="771119" cy="771119"/>
          </a:xfrm>
          <a:prstGeom prst="rect">
            <a:avLst/>
          </a:prstGeom>
        </p:spPr>
      </p:pic>
      <p:pic>
        <p:nvPicPr>
          <p:cNvPr id="2075" name="Picture 20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37" y="2089735"/>
            <a:ext cx="1870776" cy="112084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429788" y="1121373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59037" y="2514600"/>
            <a:ext cx="85405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 flipV="1">
            <a:off x="9768000" y="3411337"/>
            <a:ext cx="531398" cy="1303238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D1BEA1-1540-43B0-BA39-2AE40F890ACF}"/>
              </a:ext>
            </a:extLst>
          </p:cNvPr>
          <p:cNvGrpSpPr/>
          <p:nvPr/>
        </p:nvGrpSpPr>
        <p:grpSpPr>
          <a:xfrm>
            <a:off x="10151160" y="4748846"/>
            <a:ext cx="1659840" cy="1821243"/>
            <a:chOff x="9997101" y="4430907"/>
            <a:chExt cx="1659840" cy="18212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0372" y="4978852"/>
              <a:ext cx="1273298" cy="127329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997101" y="4430907"/>
              <a:ext cx="1659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Database</a:t>
              </a:r>
            </a:p>
          </p:txBody>
        </p:sp>
      </p:grp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7755257" y="3411338"/>
            <a:ext cx="626714" cy="90414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FA6880E-A284-4520-BAFF-4F464A681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3142">
            <a:off x="7915773" y="1518495"/>
            <a:ext cx="2263324" cy="226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1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3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Definitions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To understand how </a:t>
            </a:r>
            <a:r>
              <a:rPr lang="en-US" sz="3400" b="1" dirty="0">
                <a:solidFill>
                  <a:schemeClr val="bg1"/>
                </a:solidFill>
              </a:rPr>
              <a:t>the Internet works</a:t>
            </a:r>
            <a:r>
              <a:rPr lang="en-US" sz="3400" dirty="0"/>
              <a:t>, first we need </a:t>
            </a:r>
            <a:br>
              <a:rPr lang="en-US" sz="3400" dirty="0"/>
            </a:br>
            <a:r>
              <a:rPr lang="en-US" sz="3400" dirty="0"/>
              <a:t>to get acquainted with a few definitions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What is?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Server and Client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Network Protocol</a:t>
            </a:r>
          </a:p>
          <a:p>
            <a:pPr marL="1599201" lvl="3" indent="-456915">
              <a:lnSpc>
                <a:spcPct val="100000"/>
              </a:lnSpc>
            </a:pPr>
            <a:r>
              <a:rPr lang="en-US" sz="3000" dirty="0"/>
              <a:t>Explanation and examples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Packets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 TCP vs UDP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630" y="3487813"/>
            <a:ext cx="3897193" cy="243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3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 and Clients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3"/>
            <a:ext cx="10036163" cy="5584897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All of the machines on the Internet are </a:t>
            </a:r>
            <a:br>
              <a:rPr lang="en-US" sz="3400" dirty="0"/>
            </a:br>
            <a:r>
              <a:rPr lang="en-US" sz="3400" dirty="0"/>
              <a:t>either </a:t>
            </a:r>
            <a:r>
              <a:rPr lang="en-US" sz="3400" b="1" dirty="0">
                <a:solidFill>
                  <a:schemeClr val="bg1"/>
                </a:solidFill>
              </a:rPr>
              <a:t>servers</a:t>
            </a:r>
            <a:r>
              <a:rPr lang="en-US" sz="3400" dirty="0"/>
              <a:t> or </a:t>
            </a:r>
            <a:r>
              <a:rPr lang="en-US" sz="3400" b="1" dirty="0">
                <a:solidFill>
                  <a:schemeClr val="bg1"/>
                </a:solidFill>
              </a:rPr>
              <a:t>clients</a:t>
            </a:r>
            <a:endParaRPr lang="en-US" sz="3400" dirty="0"/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Servers</a:t>
            </a:r>
            <a:r>
              <a:rPr lang="en-US" sz="3400" dirty="0"/>
              <a:t> are the machines that provide services to </a:t>
            </a:r>
            <a:br>
              <a:rPr lang="en-US" sz="3400" dirty="0"/>
            </a:br>
            <a:r>
              <a:rPr lang="en-US" sz="3400" dirty="0"/>
              <a:t>other machines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Clients</a:t>
            </a:r>
            <a:r>
              <a:rPr lang="en-US" sz="3400" dirty="0"/>
              <a:t> are the machines that are used to connect to </a:t>
            </a:r>
            <a:br>
              <a:rPr lang="en-US" sz="3400" dirty="0"/>
            </a:br>
            <a:r>
              <a:rPr lang="en-US" sz="3400" dirty="0"/>
              <a:t>those services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80" y="4203411"/>
            <a:ext cx="4171048" cy="25026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772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Protocol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1092" y="1121144"/>
            <a:ext cx="10304891" cy="5636106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Network Protocol </a:t>
            </a:r>
            <a:r>
              <a:rPr lang="en-US" sz="3200" dirty="0"/>
              <a:t>– a set of rules and standards, that </a:t>
            </a:r>
            <a:br>
              <a:rPr lang="en-US" sz="3200" dirty="0"/>
            </a:br>
            <a:r>
              <a:rPr lang="en-US" sz="3200" dirty="0"/>
              <a:t>allow communication between network devices</a:t>
            </a:r>
            <a:r>
              <a:rPr lang="bg-BG" sz="3200" dirty="0"/>
              <a:t> </a:t>
            </a:r>
            <a:endParaRPr lang="en-US" sz="3200" dirty="0"/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dirty="0"/>
              <a:t>Network protocols include </a:t>
            </a:r>
            <a:r>
              <a:rPr lang="en-US" sz="3200" b="1" dirty="0">
                <a:solidFill>
                  <a:schemeClr val="bg1"/>
                </a:solidFill>
              </a:rPr>
              <a:t>mechanisms</a:t>
            </a:r>
            <a:r>
              <a:rPr lang="en-US" sz="3200" dirty="0"/>
              <a:t> for devices to </a:t>
            </a:r>
            <a:br>
              <a:rPr lang="en-US" sz="3200" dirty="0"/>
            </a:br>
            <a:r>
              <a:rPr lang="en-US" sz="3200" dirty="0"/>
              <a:t>identify and make </a:t>
            </a:r>
            <a:r>
              <a:rPr lang="en-US" sz="3200" b="1" dirty="0">
                <a:solidFill>
                  <a:schemeClr val="bg1"/>
                </a:solidFill>
              </a:rPr>
              <a:t>connections</a:t>
            </a:r>
            <a:r>
              <a:rPr lang="en-US" sz="3200" dirty="0"/>
              <a:t> with each other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200" dirty="0"/>
              <a:t>Example for</a:t>
            </a:r>
            <a:r>
              <a:rPr lang="bg-BG" sz="3200" dirty="0"/>
              <a:t> </a:t>
            </a:r>
            <a:r>
              <a:rPr lang="en-US" sz="3200" dirty="0"/>
              <a:t>standard network protocols: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000" dirty="0"/>
              <a:t>TCP, UDP, IP, ARP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000" dirty="0"/>
              <a:t>HTTP, FTP, TFTP, SMPT, SSH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36" y="4343978"/>
            <a:ext cx="2322763" cy="229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4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24DDB2-3970-499B-8D69-E2CEE6AD90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Packets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AC40E1-DAF2-4892-861F-89CC716D10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Sending and Receiving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E33ED-C816-4361-AB6C-4FE306B0FF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BF877D-4386-4B54-9F80-5D557A26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936" y="1612344"/>
            <a:ext cx="2792128" cy="222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5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CE327-C368-47FF-9BD4-43C5B4969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Everything that is created on a computer is translated into digital </a:t>
            </a:r>
            <a:br>
              <a:rPr lang="en-US" sz="3000" dirty="0"/>
            </a:br>
            <a:r>
              <a:rPr lang="en-US" sz="3000" dirty="0"/>
              <a:t>information using </a:t>
            </a:r>
            <a:r>
              <a:rPr lang="en-US" sz="3000" b="1" dirty="0">
                <a:solidFill>
                  <a:schemeClr val="bg1"/>
                </a:solidFill>
              </a:rPr>
              <a:t>bits</a:t>
            </a:r>
          </a:p>
          <a:p>
            <a:r>
              <a:rPr lang="en-US" sz="3000" dirty="0"/>
              <a:t>Bits need to have a way to be transmitted over the internet</a:t>
            </a:r>
          </a:p>
          <a:p>
            <a:r>
              <a:rPr lang="en-US" sz="3000" dirty="0"/>
              <a:t>Every message, file or stream of information is broken down </a:t>
            </a:r>
            <a:br>
              <a:rPr lang="en-US" sz="3000" dirty="0"/>
            </a:br>
            <a:r>
              <a:rPr lang="en-US" sz="3000" dirty="0"/>
              <a:t>into small chunks called </a:t>
            </a:r>
            <a:r>
              <a:rPr lang="en-US" sz="3000" b="1" dirty="0">
                <a:solidFill>
                  <a:schemeClr val="bg1"/>
                </a:solidFill>
              </a:rPr>
              <a:t>packets</a:t>
            </a:r>
          </a:p>
          <a:p>
            <a:r>
              <a:rPr lang="en-US" sz="3000" dirty="0"/>
              <a:t>When packets are sent on the internet, they usually travel the </a:t>
            </a:r>
            <a:br>
              <a:rPr lang="en-US" sz="3000" dirty="0"/>
            </a:br>
            <a:r>
              <a:rPr lang="en-US" sz="3000" dirty="0"/>
              <a:t>network together</a:t>
            </a:r>
          </a:p>
          <a:p>
            <a:r>
              <a:rPr lang="en-US" sz="3000" dirty="0"/>
              <a:t>But they might have to take a different route to get to the destination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04971B-0DEE-4725-AA22-63263F3E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</a:t>
            </a:r>
          </a:p>
        </p:txBody>
      </p:sp>
    </p:spTree>
    <p:extLst>
      <p:ext uri="{BB962C8B-B14F-4D97-AF65-F5344CB8AC3E}">
        <p14:creationId xmlns:p14="http://schemas.microsoft.com/office/powerpoint/2010/main" val="22277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CE327-C368-47FF-9BD4-43C5B4969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/>
          </a:bodyPr>
          <a:lstStyle/>
          <a:p>
            <a:r>
              <a:rPr lang="en-US" sz="3200" dirty="0"/>
              <a:t>Each packet contains some important information </a:t>
            </a:r>
            <a:br>
              <a:rPr lang="en-US" sz="3200" dirty="0"/>
            </a:br>
            <a:r>
              <a:rPr lang="en-US" sz="3200" dirty="0"/>
              <a:t>inside of it called the header:</a:t>
            </a:r>
          </a:p>
          <a:p>
            <a:pPr lvl="1"/>
            <a:r>
              <a:rPr lang="en-US" sz="3000" dirty="0"/>
              <a:t>Where it came from</a:t>
            </a:r>
          </a:p>
          <a:p>
            <a:pPr lvl="1"/>
            <a:r>
              <a:rPr lang="en-US" sz="3000" dirty="0"/>
              <a:t>Where is it going</a:t>
            </a:r>
          </a:p>
          <a:p>
            <a:pPr lvl="1"/>
            <a:r>
              <a:rPr lang="en-US" sz="3000" dirty="0"/>
              <a:t>How long it is</a:t>
            </a:r>
            <a:endParaRPr lang="bg-BG" sz="3000" dirty="0"/>
          </a:p>
          <a:p>
            <a:pPr lvl="2"/>
            <a:r>
              <a:rPr lang="en-US" sz="2800" dirty="0"/>
              <a:t>This is how the package is known to be complete</a:t>
            </a:r>
            <a:endParaRPr lang="bg-BG" sz="2800" dirty="0"/>
          </a:p>
          <a:p>
            <a:pPr lvl="2"/>
            <a:r>
              <a:rPr lang="en-US" sz="2800" dirty="0"/>
              <a:t>All the packets in the message are the same size</a:t>
            </a:r>
            <a:endParaRPr lang="bg-BG" sz="2800" dirty="0"/>
          </a:p>
          <a:p>
            <a:pPr lvl="1"/>
            <a:r>
              <a:rPr lang="en-US" sz="3000" dirty="0"/>
              <a:t>How many packets there are in the overall message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04971B-0DEE-4725-AA22-63263F3E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1D1F6-A533-4FBF-BFBA-4746786F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842" y="1655374"/>
            <a:ext cx="3479462" cy="27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1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A5AE7DA-9782-42D9-AAEE-3FA6FC87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441" y="1392633"/>
            <a:ext cx="7022933" cy="500456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D0F772-5039-4F11-ADC7-1A3F03FF5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Traveling on the Packets in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DC064-F2B0-41FA-AC7E-25B14FE40E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ADACF0-DEFC-44BB-9FDE-561F81A6C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40"/>
            <a:ext cx="900798" cy="7189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5375E5-F5FB-4D09-B9C6-8EC1B6F5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9"/>
            <a:ext cx="900798" cy="7189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BEBB1D-EDC1-4652-B790-F851DD932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9"/>
            <a:ext cx="900798" cy="718947"/>
          </a:xfrm>
          <a:prstGeom prst="rect">
            <a:avLst/>
          </a:prstGeom>
        </p:spPr>
      </p:pic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00C8972E-F8EF-4B93-9737-3A422AB2B8EA}"/>
              </a:ext>
            </a:extLst>
          </p:cNvPr>
          <p:cNvSpPr/>
          <p:nvPr/>
        </p:nvSpPr>
        <p:spPr bwMode="auto">
          <a:xfrm>
            <a:off x="5770880" y="5608320"/>
            <a:ext cx="650240" cy="636476"/>
          </a:xfrm>
          <a:prstGeom prst="mathMultiply">
            <a:avLst>
              <a:gd name="adj1" fmla="val 12079"/>
            </a:avLst>
          </a:prstGeom>
          <a:solidFill>
            <a:srgbClr val="FF0000">
              <a:alpha val="80000"/>
            </a:srgbClr>
          </a:solidFill>
          <a:ln w="19050">
            <a:solidFill>
              <a:srgbClr val="FF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FCF6A7-CF5B-4AA9-9D12-BA1B91F6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9"/>
            <a:ext cx="900798" cy="7189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613758-F945-44AA-86E8-D0845A1A7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8"/>
            <a:ext cx="900798" cy="7189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F0093D-2AE6-471A-A861-52A6C98EB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8"/>
            <a:ext cx="900798" cy="71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9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0.22383 0.25324 C 0.29792 0.17384 0.36888 0.08888 0.44323 0.00972 " pathEditMode="relative" rAng="0" ptsTypes="AAA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-4.07407E-6 L 0.22383 0.25324 C 0.29792 0.17385 0.36888 0.08889 0.44323 0.00973 " pathEditMode="relative" rAng="0" ptsTypes="AAA">
                                      <p:cBhvr>
                                        <p:cTn id="12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8.33333E-7 -4.07407E-6 L 0.22383 0.25324 C 0.29792 0.17385 0.36888 0.08889 0.44323 0.00973 " pathEditMode="relative" rAng="0" ptsTypes="AAA">
                                      <p:cBhvr>
                                        <p:cTn id="1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22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2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30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C4BA28-F431-4899-A78F-4E16873643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Internet Protocol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FDF106-4039-4E08-B93A-3B110C00D6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IPv4, IPv6 and DNS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C54A6-E1C4-4677-92F6-0CB2A1FF37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580561-6FA5-4205-BF04-E8BAABD89CED}"/>
              </a:ext>
            </a:extLst>
          </p:cNvPr>
          <p:cNvSpPr txBox="1"/>
          <p:nvPr/>
        </p:nvSpPr>
        <p:spPr>
          <a:xfrm>
            <a:off x="4280516" y="2015231"/>
            <a:ext cx="3630967" cy="134662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282575" lvl="0" indent="-282575" algn="ctr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3400" b="1" dirty="0">
                <a:solidFill>
                  <a:schemeClr val="bg2"/>
                </a:solidFill>
                <a:latin typeface="Consolas" panose="020B0609020204030204" pitchFamily="49" charset="0"/>
              </a:rPr>
              <a:t>216.58.214.46</a:t>
            </a:r>
          </a:p>
          <a:p>
            <a:pPr marL="282575" lvl="0" indent="-282575" algn="ctr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kumimoji="1" lang="en-US" sz="3400" b="1" dirty="0">
                <a:solidFill>
                  <a:schemeClr val="bg2"/>
                </a:solidFill>
                <a:latin typeface="Consolas" panose="020B0609020204030204" pitchFamily="49" charset="0"/>
              </a:rPr>
              <a:t>www.google.com</a:t>
            </a:r>
          </a:p>
        </p:txBody>
      </p:sp>
    </p:spTree>
    <p:extLst>
      <p:ext uri="{BB962C8B-B14F-4D97-AF65-F5344CB8AC3E}">
        <p14:creationId xmlns:p14="http://schemas.microsoft.com/office/powerpoint/2010/main" val="128606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79645" y="1306290"/>
            <a:ext cx="8294091" cy="5708465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sz="3300" dirty="0"/>
              <a:t>Introduction to Internet</a:t>
            </a:r>
            <a:endParaRPr lang="bg-BG" sz="3300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sz="3300" dirty="0"/>
              <a:t>How does the Internet work?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sz="3300" dirty="0"/>
              <a:t>Sending and Receiving Information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sz="3300" dirty="0"/>
              <a:t>Internet Protocol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sz="3300" dirty="0"/>
              <a:t>Reliability and TCP</a:t>
            </a:r>
            <a:endParaRPr lang="bg-BG" sz="3300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sz="3300" dirty="0"/>
              <a:t>The OSI Model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sz="3300" dirty="0"/>
              <a:t>Network Hardware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sz="3300" dirty="0"/>
              <a:t>The Future of the Internet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endParaRPr lang="en-US" sz="33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Protocol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200" dirty="0"/>
              <a:t>One of the most important protocols used in Internet </a:t>
            </a:r>
            <a:br>
              <a:rPr lang="en-US" sz="3200" dirty="0"/>
            </a:br>
            <a:r>
              <a:rPr lang="en-US" sz="3200" dirty="0"/>
              <a:t>communication is the </a:t>
            </a:r>
            <a:r>
              <a:rPr lang="en-US" sz="3200" b="1" dirty="0">
                <a:solidFill>
                  <a:schemeClr val="bg1"/>
                </a:solidFill>
              </a:rPr>
              <a:t>Internet Protocol 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bg1"/>
                </a:solidFill>
              </a:rPr>
              <a:t>IP</a:t>
            </a:r>
            <a:r>
              <a:rPr lang="en-US" sz="3200" dirty="0"/>
              <a:t>)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200" dirty="0"/>
              <a:t>All the devices on the Internet have </a:t>
            </a:r>
            <a:r>
              <a:rPr lang="en-US" sz="3200" b="1" dirty="0">
                <a:solidFill>
                  <a:schemeClr val="bg1"/>
                </a:solidFill>
              </a:rPr>
              <a:t>addresses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dirty="0"/>
              <a:t>They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are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called</a:t>
            </a:r>
            <a:r>
              <a:rPr lang="en-US" sz="3200" b="1" dirty="0">
                <a:solidFill>
                  <a:schemeClr val="bg1"/>
                </a:solidFill>
              </a:rPr>
              <a:t> IP Addresses</a:t>
            </a:r>
            <a:endParaRPr lang="en-US" sz="3200" dirty="0"/>
          </a:p>
          <a:p>
            <a:pPr marL="456915" lvl="1" indent="-456915">
              <a:lnSpc>
                <a:spcPct val="100000"/>
              </a:lnSpc>
            </a:pPr>
            <a:r>
              <a:rPr lang="en-US" sz="3200" dirty="0"/>
              <a:t>The IP address is </a:t>
            </a:r>
            <a:r>
              <a:rPr lang="en-US" sz="3200" b="1" dirty="0">
                <a:solidFill>
                  <a:schemeClr val="bg1"/>
                </a:solidFill>
              </a:rPr>
              <a:t>unique</a:t>
            </a:r>
            <a:r>
              <a:rPr lang="en-US" sz="3200" dirty="0"/>
              <a:t> to each </a:t>
            </a:r>
            <a:br>
              <a:rPr lang="en-US" sz="3200" dirty="0"/>
            </a:br>
            <a:r>
              <a:rPr lang="en-US" sz="3200" dirty="0"/>
              <a:t>computer or a device at the </a:t>
            </a:r>
            <a:br>
              <a:rPr lang="en-US" sz="3200" dirty="0"/>
            </a:br>
            <a:r>
              <a:rPr lang="en-US" sz="3200" dirty="0"/>
              <a:t>edge of the network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488591" y="6815485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90" y="3154817"/>
            <a:ext cx="2449907" cy="1464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90" y="4886622"/>
            <a:ext cx="2316293" cy="13029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218436" y="5452677"/>
            <a:ext cx="12939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192.168.0.1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844671" y="3627417"/>
            <a:ext cx="141096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192.168.10.5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218436" y="5123042"/>
            <a:ext cx="13434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 Address: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844671" y="3353107"/>
            <a:ext cx="13434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 Address:</a:t>
            </a:r>
          </a:p>
        </p:txBody>
      </p:sp>
    </p:spTree>
    <p:extLst>
      <p:ext uri="{BB962C8B-B14F-4D97-AF65-F5344CB8AC3E}">
        <p14:creationId xmlns:p14="http://schemas.microsoft.com/office/powerpoint/2010/main" val="17494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8557" y="1121143"/>
            <a:ext cx="10126679" cy="5584897"/>
          </a:xfrm>
        </p:spPr>
        <p:txBody>
          <a:bodyPr>
            <a:noAutofit/>
          </a:bodyPr>
          <a:lstStyle/>
          <a:p>
            <a:pPr marL="456915" lvl="1" indent="-456915">
              <a:lnSpc>
                <a:spcPct val="100000"/>
              </a:lnSpc>
              <a:spcAft>
                <a:spcPts val="0"/>
              </a:spcAft>
            </a:pPr>
            <a:r>
              <a:rPr lang="en-US" sz="3200" dirty="0"/>
              <a:t>An </a:t>
            </a:r>
            <a:r>
              <a:rPr lang="en-US" sz="3200" b="1" dirty="0">
                <a:solidFill>
                  <a:schemeClr val="bg1"/>
                </a:solidFill>
              </a:rPr>
              <a:t>IP Address </a:t>
            </a:r>
            <a:r>
              <a:rPr lang="en-US" sz="3200" dirty="0"/>
              <a:t>has many parts, organized in a hierarchy</a:t>
            </a:r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456915" lvl="1" indent="-456915">
              <a:lnSpc>
                <a:spcPct val="100000"/>
              </a:lnSpc>
              <a:spcAft>
                <a:spcPts val="0"/>
              </a:spcAft>
            </a:pPr>
            <a:r>
              <a:rPr lang="en-US" sz="3200" dirty="0"/>
              <a:t>This version of IP Addressing is called </a:t>
            </a:r>
            <a:r>
              <a:rPr lang="en-US" sz="3200" b="1" dirty="0">
                <a:solidFill>
                  <a:schemeClr val="bg1"/>
                </a:solidFill>
              </a:rPr>
              <a:t>IPv4 </a:t>
            </a:r>
          </a:p>
          <a:p>
            <a:pPr marL="989982" lvl="2" indent="-456915">
              <a:lnSpc>
                <a:spcPct val="100000"/>
              </a:lnSpc>
              <a:spcAft>
                <a:spcPts val="0"/>
              </a:spcAft>
            </a:pPr>
            <a:r>
              <a:rPr lang="en-US" sz="3000" dirty="0"/>
              <a:t>Provides more than 4 billion </a:t>
            </a:r>
            <a:r>
              <a:rPr lang="en-US" sz="3000" b="1" dirty="0">
                <a:solidFill>
                  <a:schemeClr val="bg1"/>
                </a:solidFill>
              </a:rPr>
              <a:t>32 bits </a:t>
            </a:r>
            <a:r>
              <a:rPr lang="en-US" sz="3000" dirty="0"/>
              <a:t>unique addresses 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96310" y="2387375"/>
            <a:ext cx="45704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54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14.120</a:t>
            </a:r>
            <a:endParaRPr lang="en-US" sz="54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4171811" y="1937231"/>
            <a:ext cx="1339173" cy="510778"/>
          </a:xfrm>
          <a:prstGeom prst="wedgeRoundRectCallout">
            <a:avLst>
              <a:gd name="adj1" fmla="val -7331"/>
              <a:gd name="adj2" fmla="val 7949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Country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4733476" y="3241464"/>
            <a:ext cx="1110016" cy="510778"/>
          </a:xfrm>
          <a:prstGeom prst="wedgeRoundRectCallout">
            <a:avLst>
              <a:gd name="adj1" fmla="val 29275"/>
              <a:gd name="adj2" fmla="val -7313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Region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6049971" y="1937230"/>
            <a:ext cx="1974403" cy="510778"/>
          </a:xfrm>
          <a:prstGeom prst="wedgeRoundRectCallout">
            <a:avLst>
              <a:gd name="adj1" fmla="val -8282"/>
              <a:gd name="adj2" fmla="val 8053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Subnetworks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6872867" y="3241464"/>
            <a:ext cx="2188140" cy="510778"/>
          </a:xfrm>
          <a:prstGeom prst="wedgeRoundRectCallout">
            <a:avLst>
              <a:gd name="adj1" fmla="val -10214"/>
              <a:gd name="adj2" fmla="val -7375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Device</a:t>
            </a:r>
            <a:r>
              <a:rPr lang="en-US" sz="22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noProof="1">
                <a:solidFill>
                  <a:srgbClr val="FFFFFF"/>
                </a:solidFill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18486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6" grpId="0" animBg="1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37679" y="1121144"/>
            <a:ext cx="10157558" cy="5276048"/>
          </a:xfrm>
        </p:spPr>
        <p:txBody>
          <a:bodyPr>
            <a:noAutofit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IPv4</a:t>
            </a:r>
            <a:r>
              <a:rPr lang="en-US" sz="3200" dirty="0"/>
              <a:t> is a sequence of four, three-digit numbers</a:t>
            </a:r>
            <a:br>
              <a:rPr lang="en-US" sz="3200" dirty="0"/>
            </a:br>
            <a:r>
              <a:rPr lang="en-US" sz="3200" dirty="0"/>
              <a:t> separated by a period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000" dirty="0"/>
              <a:t>Each number can be a number from zero to 255</a:t>
            </a:r>
            <a:endParaRPr lang="en-US" sz="3200" dirty="0"/>
          </a:p>
          <a:p>
            <a:pPr marL="989982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IPv4</a:t>
            </a:r>
            <a:r>
              <a:rPr lang="en-US" sz="3200" dirty="0"/>
              <a:t> is not enough for all network devices</a:t>
            </a:r>
            <a:br>
              <a:rPr lang="en-US" sz="3200" dirty="0"/>
            </a:br>
            <a:r>
              <a:rPr lang="en-US" sz="3200" dirty="0"/>
              <a:t>connected to the internet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In 1995, a new version of the internet protocol </a:t>
            </a:r>
            <a:br>
              <a:rPr lang="en-US" sz="3400" dirty="0"/>
            </a:br>
            <a:r>
              <a:rPr lang="en-US" sz="3400" dirty="0"/>
              <a:t>was created, it's called </a:t>
            </a:r>
            <a:r>
              <a:rPr lang="en-US" sz="3400" b="1" dirty="0">
                <a:solidFill>
                  <a:schemeClr val="bg1"/>
                </a:solidFill>
              </a:rPr>
              <a:t>IPv6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1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36172" y="1121144"/>
            <a:ext cx="10264091" cy="5276048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IPV6</a:t>
            </a:r>
            <a:r>
              <a:rPr lang="en-US" sz="3200" dirty="0"/>
              <a:t> uses </a:t>
            </a:r>
            <a:r>
              <a:rPr lang="en-US" sz="3200" b="1" dirty="0">
                <a:solidFill>
                  <a:schemeClr val="bg1"/>
                </a:solidFill>
              </a:rPr>
              <a:t>128 bits</a:t>
            </a:r>
            <a:r>
              <a:rPr lang="en-US" sz="3200" dirty="0"/>
              <a:t> - 340 undecillion unique addresses</a:t>
            </a:r>
          </a:p>
          <a:p>
            <a:pPr marL="989982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000" dirty="0"/>
              <a:t>That’s more than the atoms on the surface of the Earth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200" dirty="0"/>
              <a:t>These </a:t>
            </a:r>
            <a:r>
              <a:rPr lang="en-US" sz="3200" b="1" dirty="0">
                <a:solidFill>
                  <a:schemeClr val="bg1"/>
                </a:solidFill>
              </a:rPr>
              <a:t>128</a:t>
            </a:r>
            <a:r>
              <a:rPr lang="en-US" sz="3200" dirty="0"/>
              <a:t> bits are organized into eight 16 bit sections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200" dirty="0"/>
              <a:t>Each 16 bit block is converted to hexadecimal and it's </a:t>
            </a:r>
            <a:br>
              <a:rPr lang="en-US" sz="3200" dirty="0"/>
            </a:br>
            <a:r>
              <a:rPr lang="en-US" sz="3200" dirty="0"/>
              <a:t>separated with a colon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200" dirty="0"/>
              <a:t>This is a full IPV6 address:</a:t>
            </a:r>
          </a:p>
          <a:p>
            <a:pPr marL="989982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3FFE:F200:0234:AB00:0123:4567:8901:ABCD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endParaRPr lang="en-US" sz="3200" dirty="0"/>
          </a:p>
        </p:txBody>
      </p:sp>
      <p:pic>
        <p:nvPicPr>
          <p:cNvPr id="1026" name="Picture 2" descr="https://www.cpqd.com.br/wp-content/uploads/2016/01/ipv4_ipv6.png">
            <a:extLst>
              <a:ext uri="{FF2B5EF4-FFF2-40B4-BE49-F238E27FC236}">
                <a16:creationId xmlns:a16="http://schemas.microsoft.com/office/drawing/2014/main" id="{A1153542-1488-46B5-B7FB-361546B6D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06" y="4781050"/>
            <a:ext cx="3505328" cy="216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DNS?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6757" y="1873187"/>
            <a:ext cx="10395752" cy="4832853"/>
          </a:xfrm>
        </p:spPr>
        <p:txBody>
          <a:bodyPr>
            <a:normAutofit fontScale="92500"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domain name </a:t>
            </a:r>
            <a:r>
              <a:rPr lang="en-US" sz="3200" dirty="0"/>
              <a:t>is a human way to access IP addresses for </a:t>
            </a:r>
            <a:br>
              <a:rPr lang="en-US" sz="3200" dirty="0"/>
            </a:br>
            <a:r>
              <a:rPr lang="en-US" sz="3200" dirty="0"/>
              <a:t>devices and websites around the world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200" dirty="0"/>
              <a:t>It is a sequence of phrases that </a:t>
            </a:r>
            <a:r>
              <a:rPr lang="en-US" sz="3200" b="1" dirty="0">
                <a:solidFill>
                  <a:schemeClr val="bg1"/>
                </a:solidFill>
              </a:rPr>
              <a:t>map</a:t>
            </a:r>
            <a:r>
              <a:rPr lang="en-US" sz="3200" dirty="0"/>
              <a:t> to a giant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Internet-wide database </a:t>
            </a:r>
            <a:r>
              <a:rPr lang="en-US" sz="3200" dirty="0"/>
              <a:t>of </a:t>
            </a:r>
            <a:r>
              <a:rPr lang="en-US" sz="3200" b="1" dirty="0">
                <a:solidFill>
                  <a:schemeClr val="bg1"/>
                </a:solidFill>
              </a:rPr>
              <a:t>IP addresses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200" dirty="0"/>
              <a:t>When a domain name is entered in the browser, a request is </a:t>
            </a:r>
            <a:br>
              <a:rPr lang="en-US" sz="3200" dirty="0"/>
            </a:br>
            <a:r>
              <a:rPr lang="en-US" sz="3200" dirty="0"/>
              <a:t>made to something called a </a:t>
            </a:r>
            <a:r>
              <a:rPr lang="en-US" sz="3200" b="1" dirty="0">
                <a:solidFill>
                  <a:schemeClr val="bg1"/>
                </a:solidFill>
              </a:rPr>
              <a:t>DNS</a:t>
            </a:r>
            <a:r>
              <a:rPr lang="en-US" sz="3200" dirty="0"/>
              <a:t> (</a:t>
            </a:r>
            <a:r>
              <a:rPr lang="en-US" sz="3200" b="1" dirty="0">
                <a:solidFill>
                  <a:schemeClr val="bg1"/>
                </a:solidFill>
              </a:rPr>
              <a:t>Domain Name Server</a:t>
            </a:r>
            <a:r>
              <a:rPr lang="en-US" sz="3200" dirty="0"/>
              <a:t>)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200" dirty="0"/>
              <a:t>This server holds a cache of tons of domain names, and </a:t>
            </a:r>
            <a:br>
              <a:rPr lang="en-US" sz="3200" dirty="0"/>
            </a:br>
            <a:r>
              <a:rPr lang="en-US" sz="3200" dirty="0"/>
              <a:t>their matching IP addresses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BAE49-A777-466A-8B75-B28EBBDE3923}"/>
              </a:ext>
            </a:extLst>
          </p:cNvPr>
          <p:cNvSpPr txBox="1"/>
          <p:nvPr/>
        </p:nvSpPr>
        <p:spPr>
          <a:xfrm>
            <a:off x="2272683" y="1063337"/>
            <a:ext cx="3488924" cy="72991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dirty="0">
                <a:latin typeface="Consolas" panose="020B0609020204030204" pitchFamily="49" charset="0"/>
              </a:rPr>
              <a:t>www.softuni.bg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F4143D18-5F3C-4B4F-81AB-7A9942569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138854"/>
            <a:ext cx="2638697" cy="578882"/>
          </a:xfrm>
          <a:prstGeom prst="wedgeRoundRectCallout">
            <a:avLst>
              <a:gd name="adj1" fmla="val -57623"/>
              <a:gd name="adj2" fmla="val -1285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noProof="1">
                <a:solidFill>
                  <a:srgbClr val="FFFFFF"/>
                </a:solidFill>
              </a:rPr>
              <a:t>Domain name</a:t>
            </a:r>
          </a:p>
        </p:txBody>
      </p:sp>
    </p:spTree>
    <p:extLst>
      <p:ext uri="{BB962C8B-B14F-4D97-AF65-F5344CB8AC3E}">
        <p14:creationId xmlns:p14="http://schemas.microsoft.com/office/powerpoint/2010/main" val="14685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906" y="1608264"/>
            <a:ext cx="2962275" cy="148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707" y="3328684"/>
            <a:ext cx="2316293" cy="1302915"/>
          </a:xfrm>
          <a:prstGeom prst="rect">
            <a:avLst/>
          </a:prstGeom>
        </p:spPr>
      </p:pic>
      <p:sp>
        <p:nvSpPr>
          <p:cNvPr id="8" name="Freeform: Shape 43"/>
          <p:cNvSpPr/>
          <p:nvPr/>
        </p:nvSpPr>
        <p:spPr>
          <a:xfrm rot="10334677" flipV="1">
            <a:off x="6021753" y="2128156"/>
            <a:ext cx="3853629" cy="1233033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46490" y="3446433"/>
            <a:ext cx="491455" cy="4914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27869" y="3881081"/>
            <a:ext cx="20319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https://softuni.bg</a:t>
            </a:r>
          </a:p>
        </p:txBody>
      </p:sp>
      <p:sp>
        <p:nvSpPr>
          <p:cNvPr id="11" name="Freeform: Shape 43"/>
          <p:cNvSpPr/>
          <p:nvPr/>
        </p:nvSpPr>
        <p:spPr>
          <a:xfrm rot="20325656" flipV="1">
            <a:off x="6088537" y="4214603"/>
            <a:ext cx="3570455" cy="1657453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613" y="4561773"/>
            <a:ext cx="2256546" cy="69432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795025" y="1715397"/>
            <a:ext cx="11389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57999" y="5869133"/>
            <a:ext cx="132196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response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88877" y="5229287"/>
            <a:ext cx="1726755" cy="3262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1600" b="1" dirty="0"/>
              <a:t>(217.174.159.195)</a:t>
            </a:r>
            <a:endParaRPr kumimoji="1" lang="en-US" sz="1600" b="1" dirty="0"/>
          </a:p>
        </p:txBody>
      </p:sp>
      <p:graphicFrame>
        <p:nvGraphicFramePr>
          <p:cNvPr id="21" name="Group 134">
            <a:extLst>
              <a:ext uri="{FF2B5EF4-FFF2-40B4-BE49-F238E27FC236}">
                <a16:creationId xmlns:a16="http://schemas.microsoft.com/office/drawing/2014/main" id="{B4E932B7-F495-4119-B906-28E90A20F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7867363"/>
              </p:ext>
            </p:extLst>
          </p:nvPr>
        </p:nvGraphicFramePr>
        <p:xfrm>
          <a:off x="2308360" y="3113580"/>
          <a:ext cx="4373549" cy="1648615"/>
        </p:xfrm>
        <a:graphic>
          <a:graphicData uri="http://schemas.openxmlformats.org/drawingml/2006/table">
            <a:tbl>
              <a:tblPr/>
              <a:tblGrid>
                <a:gridCol w="2076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7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62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 Address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Domains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163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216.58.214.46</a:t>
                      </a:r>
                      <a:endParaRPr kumimoji="1" 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Google.com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217.174.159.195</a:t>
                      </a:r>
                      <a:endParaRPr kumimoji="1" 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Softuni.bg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83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7" grpId="0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F00736-16FB-4C99-B7E6-8D0E85A52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Reliability and TCP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25140-3949-4D53-8F04-45435D0800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5BCD5-C6FE-4810-888C-E4FE24D91A49}"/>
              </a:ext>
            </a:extLst>
          </p:cNvPr>
          <p:cNvSpPr txBox="1"/>
          <p:nvPr/>
        </p:nvSpPr>
        <p:spPr>
          <a:xfrm>
            <a:off x="4312377" y="2669555"/>
            <a:ext cx="3567245" cy="13487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marL="282575" lvl="0" indent="-282575" algn="ctr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kumimoji="1" lang="en-US" sz="13800" b="1" dirty="0">
                <a:solidFill>
                  <a:schemeClr val="bg2"/>
                </a:solidFill>
                <a:latin typeface="Consolas" panose="020B0609020204030204" pitchFamily="49" charset="0"/>
              </a:rPr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140505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When packets are transmitted from one location to another, they </a:t>
            </a:r>
            <a:br>
              <a:rPr lang="en-US" sz="3200" dirty="0"/>
            </a:br>
            <a:r>
              <a:rPr lang="en-US" sz="3200" dirty="0"/>
              <a:t>can take different paths </a:t>
            </a:r>
          </a:p>
          <a:p>
            <a:r>
              <a:rPr lang="en-US" sz="3200" dirty="0"/>
              <a:t>When they get to the destination, they are unorganized and </a:t>
            </a:r>
            <a:br>
              <a:rPr lang="en-US" sz="3200" dirty="0"/>
            </a:br>
            <a:r>
              <a:rPr lang="en-US" sz="3200" dirty="0"/>
              <a:t>sometimes not complete</a:t>
            </a:r>
          </a:p>
          <a:p>
            <a:r>
              <a:rPr lang="en-US" sz="3200" dirty="0"/>
              <a:t>So the message needs to be audited and reviewed in order to put it together in the right way</a:t>
            </a:r>
          </a:p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Transmission Control Protocol</a:t>
            </a:r>
            <a:r>
              <a:rPr lang="en-US" sz="3200" dirty="0"/>
              <a:t> or </a:t>
            </a:r>
            <a:r>
              <a:rPr lang="en-US" sz="3200" b="1" dirty="0">
                <a:solidFill>
                  <a:schemeClr val="bg1"/>
                </a:solidFill>
              </a:rPr>
              <a:t>TCP</a:t>
            </a:r>
            <a:r>
              <a:rPr lang="en-US" sz="3200" dirty="0"/>
              <a:t> does exactly that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Reliability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ED6DD-8809-4C4B-B87A-5E0278D0C2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04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TCP</a:t>
            </a:r>
            <a:r>
              <a:rPr lang="en-US" sz="3200" dirty="0"/>
              <a:t> uses a process, where it looks at all the packets in a message </a:t>
            </a:r>
            <a:br>
              <a:rPr lang="en-US" sz="3200" dirty="0"/>
            </a:br>
            <a:r>
              <a:rPr lang="en-US" sz="3200" dirty="0"/>
              <a:t>and checks them</a:t>
            </a:r>
          </a:p>
          <a:p>
            <a:r>
              <a:rPr lang="en-US" sz="3200" dirty="0"/>
              <a:t>Using the header information in each packet it knows:</a:t>
            </a:r>
          </a:p>
          <a:p>
            <a:pPr lvl="1"/>
            <a:r>
              <a:rPr lang="en-US" sz="3000" dirty="0"/>
              <a:t>How many there are</a:t>
            </a:r>
          </a:p>
          <a:p>
            <a:pPr lvl="1"/>
            <a:r>
              <a:rPr lang="en-US" sz="3000" dirty="0"/>
              <a:t>How large they should be</a:t>
            </a:r>
          </a:p>
          <a:p>
            <a:pPr lvl="1"/>
            <a:r>
              <a:rPr lang="en-US" sz="3000" dirty="0"/>
              <a:t>In which order the packets should be in</a:t>
            </a:r>
          </a:p>
          <a:p>
            <a:r>
              <a:rPr lang="en-US" sz="3200" dirty="0"/>
              <a:t>Using this checklist, it is able to </a:t>
            </a:r>
            <a:br>
              <a:rPr lang="en-US" sz="3200" dirty="0"/>
            </a:br>
            <a:r>
              <a:rPr lang="en-US" sz="3200" dirty="0"/>
              <a:t>rearrange the packets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Control Protocol -TCP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ED6DD-8809-4C4B-B87A-5E0278D0C2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70738-7EC5-444B-959A-06E1CA7E8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499" y="3469815"/>
            <a:ext cx="2927381" cy="29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7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sz="3200" dirty="0"/>
              <a:t>If it finds that a packet doesn't match the expected characteristic, </a:t>
            </a:r>
            <a:br>
              <a:rPr lang="en-US" sz="3200" dirty="0"/>
            </a:br>
            <a:r>
              <a:rPr lang="en-US" sz="3200" dirty="0"/>
              <a:t>it is discarded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TCP</a:t>
            </a:r>
            <a:r>
              <a:rPr lang="en-US" sz="3200" dirty="0"/>
              <a:t> has  to </a:t>
            </a:r>
            <a:r>
              <a:rPr lang="en-US" sz="3200" b="1" dirty="0">
                <a:solidFill>
                  <a:schemeClr val="bg1"/>
                </a:solidFill>
              </a:rPr>
              <a:t>verify</a:t>
            </a:r>
            <a:r>
              <a:rPr lang="en-US" sz="3200" dirty="0"/>
              <a:t> that all the packets are:</a:t>
            </a:r>
          </a:p>
          <a:p>
            <a:pPr lvl="1"/>
            <a:r>
              <a:rPr lang="en-US" sz="3000" dirty="0"/>
              <a:t>In the right order</a:t>
            </a:r>
          </a:p>
          <a:p>
            <a:pPr lvl="1"/>
            <a:r>
              <a:rPr lang="en-US" sz="3000" dirty="0"/>
              <a:t>Free of any issues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After that it </a:t>
            </a:r>
            <a:r>
              <a:rPr lang="en-US" sz="3200" b="1" dirty="0">
                <a:solidFill>
                  <a:schemeClr val="bg1"/>
                </a:solidFill>
              </a:rPr>
              <a:t>certifies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the data </a:t>
            </a:r>
            <a:r>
              <a:rPr lang="en-US" sz="3200" dirty="0"/>
              <a:t>and the packets are </a:t>
            </a:r>
            <a:r>
              <a:rPr lang="en-US" sz="3200" b="1" dirty="0">
                <a:solidFill>
                  <a:schemeClr val="bg1"/>
                </a:solidFill>
              </a:rPr>
              <a:t>merged</a:t>
            </a:r>
            <a:r>
              <a:rPr lang="en-US" sz="3200" dirty="0"/>
              <a:t> together to recreate the </a:t>
            </a:r>
            <a:r>
              <a:rPr lang="en-US" sz="3200" b="1" dirty="0">
                <a:solidFill>
                  <a:schemeClr val="bg1"/>
                </a:solidFill>
              </a:rPr>
              <a:t>original</a:t>
            </a:r>
            <a:r>
              <a:rPr lang="en-US" sz="3200" dirty="0"/>
              <a:t> file that was on the sender's device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Control Protocol – TCP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ED6DD-8809-4C4B-B87A-5E0278D0C2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0E5A6-4708-4E7E-B3E4-CC96A3F766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14" y="3238386"/>
            <a:ext cx="888754" cy="888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2D917B-311E-4EC2-8524-00A0A0E3AB8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428" y="3259553"/>
            <a:ext cx="888754" cy="888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2874F7-F37D-45B3-960E-3884082B3D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590" y="3134294"/>
            <a:ext cx="1002452" cy="1002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DD584-CC35-4360-8DF9-8072BDBFE81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605" y="3238386"/>
            <a:ext cx="888754" cy="8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0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9600" b="1" dirty="0"/>
              <a:t>#tech</a:t>
            </a:r>
            <a:r>
              <a:rPr lang="en-GB" sz="9600" b="1" dirty="0"/>
              <a:t>-</a:t>
            </a:r>
            <a:r>
              <a:rPr lang="en-US" sz="9600" b="1" dirty="0"/>
              <a:t>common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5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>
            <a:normAutofit/>
          </a:bodyPr>
          <a:lstStyle/>
          <a:p>
            <a:pPr marL="456915" lvl="1" indent="-456915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TCP</a:t>
            </a:r>
            <a:r>
              <a:rPr lang="en-US" sz="3000" dirty="0"/>
              <a:t> places </a:t>
            </a:r>
            <a:r>
              <a:rPr lang="en-US" sz="3000" b="1" dirty="0">
                <a:solidFill>
                  <a:schemeClr val="bg1"/>
                </a:solidFill>
              </a:rPr>
              <a:t>reliability</a:t>
            </a:r>
            <a:r>
              <a:rPr lang="en-US" sz="3000" dirty="0"/>
              <a:t> in a higher priority than speed or latency</a:t>
            </a:r>
          </a:p>
          <a:p>
            <a:pPr marL="456915" lvl="1" indent="-456915"/>
            <a:r>
              <a:rPr lang="en-US" sz="3000" dirty="0"/>
              <a:t>For instances where reliability isn't as important, but </a:t>
            </a:r>
            <a:r>
              <a:rPr lang="en-US" sz="3000" b="1" dirty="0">
                <a:solidFill>
                  <a:schemeClr val="bg1"/>
                </a:solidFill>
              </a:rPr>
              <a:t>speed</a:t>
            </a:r>
            <a:r>
              <a:rPr lang="en-US" sz="3000" dirty="0"/>
              <a:t> is, there is </a:t>
            </a:r>
            <a:br>
              <a:rPr lang="en-US" sz="3000" dirty="0"/>
            </a:br>
            <a:r>
              <a:rPr lang="en-US" sz="3000" dirty="0"/>
              <a:t>another protocol called </a:t>
            </a:r>
            <a:r>
              <a:rPr lang="en-US" sz="3000" b="1" dirty="0">
                <a:solidFill>
                  <a:schemeClr val="bg1"/>
                </a:solidFill>
              </a:rPr>
              <a:t>UDP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chemeClr val="bg1"/>
                </a:solidFill>
              </a:rPr>
              <a:t>User Datagram Protocol</a:t>
            </a:r>
          </a:p>
          <a:p>
            <a:pPr marL="456915" lvl="1" indent="-456915"/>
            <a:r>
              <a:rPr lang="en-US" sz="3000" dirty="0"/>
              <a:t>UDP doesn't do excessive reliability checks, but it can send information at a faster rate</a:t>
            </a:r>
          </a:p>
          <a:p>
            <a:pPr marL="456915" lvl="1" indent="-456915"/>
            <a:r>
              <a:rPr lang="en-US" sz="3000" dirty="0"/>
              <a:t>TCP is the foundation of how a majority of </a:t>
            </a:r>
            <a:br>
              <a:rPr lang="en-US" sz="3000" dirty="0"/>
            </a:br>
            <a:r>
              <a:rPr lang="en-US" sz="3000" dirty="0"/>
              <a:t>data is transmitted over networks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vs UDP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0E24F-9199-40EA-8BA1-C1A35AF16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771" y="3796657"/>
            <a:ext cx="3706641" cy="26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5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Datagram Protocol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6915" lvl="1" indent="-456915"/>
            <a:r>
              <a:rPr lang="en-US" sz="3000" dirty="0"/>
              <a:t>UDP does not establish a session and it does not guarantee data delivery</a:t>
            </a:r>
          </a:p>
          <a:p>
            <a:pPr marL="456915" lvl="1" indent="-456915"/>
            <a:r>
              <a:rPr lang="en-US" sz="3000" dirty="0"/>
              <a:t>It is known as the </a:t>
            </a:r>
            <a:r>
              <a:rPr lang="en-US" sz="3000" dirty="0">
                <a:solidFill>
                  <a:schemeClr val="bg1"/>
                </a:solidFill>
              </a:rPr>
              <a:t>"</a:t>
            </a:r>
            <a:r>
              <a:rPr lang="en-US" sz="3000" b="1" dirty="0">
                <a:solidFill>
                  <a:schemeClr val="bg1"/>
                </a:solidFill>
              </a:rPr>
              <a:t>fire-and-forget</a:t>
            </a:r>
            <a:r>
              <a:rPr lang="en-US" sz="3000" dirty="0">
                <a:solidFill>
                  <a:schemeClr val="bg1"/>
                </a:solidFill>
              </a:rPr>
              <a:t>"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protocol</a:t>
            </a:r>
            <a:r>
              <a:rPr lang="en-US" sz="3000" dirty="0"/>
              <a:t> </a:t>
            </a:r>
          </a:p>
          <a:p>
            <a:pPr marL="989982" lvl="2" indent="-456915"/>
            <a:r>
              <a:rPr lang="en-US" sz="2800" dirty="0"/>
              <a:t>It sends data and it doesn't really care if the data is received at the other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26" y="4805968"/>
            <a:ext cx="1957706" cy="1170545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5216349" y="5593188"/>
            <a:ext cx="3463319" cy="432313"/>
          </a:xfrm>
          <a:prstGeom prst="lef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51" y="5021954"/>
            <a:ext cx="738572" cy="7385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17" y="5021954"/>
            <a:ext cx="738572" cy="7385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11" y="5021954"/>
            <a:ext cx="738572" cy="738572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785055" y="4158795"/>
            <a:ext cx="2499760" cy="393660"/>
          </a:xfrm>
          <a:prstGeom prst="wedgeRoundRectCallout">
            <a:avLst>
              <a:gd name="adj1" fmla="val -33323"/>
              <a:gd name="adj2" fmla="val 7661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Missing</a:t>
            </a:r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noProof="1">
                <a:solidFill>
                  <a:srgbClr val="FFFFFF"/>
                </a:solidFill>
              </a:rPr>
              <a:t>packets</a:t>
            </a:r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88" y="4845206"/>
            <a:ext cx="833058" cy="833058"/>
          </a:xfrm>
          <a:prstGeom prst="rect">
            <a:avLst/>
          </a:prstGeom>
        </p:spPr>
      </p:pic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073342" y="4240078"/>
            <a:ext cx="1844020" cy="393660"/>
          </a:xfrm>
          <a:prstGeom prst="wedgeRoundRectCallout">
            <a:avLst>
              <a:gd name="adj1" fmla="val 38656"/>
              <a:gd name="adj2" fmla="val 8412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I don’t care..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972740" y="4146260"/>
            <a:ext cx="6495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</a:rPr>
              <a:t>UDP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743" y="4497969"/>
            <a:ext cx="1527533" cy="152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7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77C665-380D-4050-A4E9-371EDA07BB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OSI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ED3B6B-673E-4694-BCB0-9CB5F9A963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BD5A0-A4E9-42DD-9F2A-B87C13DF44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6FE642E8-9B6B-44F9-ACBC-06D6DEAC2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824" y="1872394"/>
            <a:ext cx="3148012" cy="14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4356C9-9213-441E-81F3-2AEC5CA3B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OSI</a:t>
            </a:r>
            <a:r>
              <a:rPr lang="en-US" sz="3200" dirty="0"/>
              <a:t> model stands for </a:t>
            </a:r>
            <a:r>
              <a:rPr lang="en-US" sz="3200" b="1" dirty="0">
                <a:solidFill>
                  <a:schemeClr val="bg1"/>
                </a:solidFill>
              </a:rPr>
              <a:t>O</a:t>
            </a:r>
            <a:r>
              <a:rPr lang="en-US" sz="3200" dirty="0"/>
              <a:t>pen </a:t>
            </a:r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en-US" sz="3200" dirty="0"/>
              <a:t>ystem </a:t>
            </a:r>
            <a:r>
              <a:rPr lang="en-US" sz="3200" b="1" dirty="0">
                <a:solidFill>
                  <a:schemeClr val="bg1"/>
                </a:solidFill>
              </a:rPr>
              <a:t>I</a:t>
            </a:r>
            <a:r>
              <a:rPr lang="en-US" sz="3200" dirty="0"/>
              <a:t>nterconnect</a:t>
            </a:r>
          </a:p>
          <a:p>
            <a:r>
              <a:rPr lang="en-US" sz="3200" dirty="0"/>
              <a:t>It consists of 7 layers</a:t>
            </a:r>
          </a:p>
          <a:p>
            <a:pPr lvl="1"/>
            <a:r>
              <a:rPr lang="en-US" sz="3000" dirty="0"/>
              <a:t>Each layer serves the layer above it and in return, is </a:t>
            </a:r>
            <a:br>
              <a:rPr lang="en-US" sz="3000" dirty="0"/>
            </a:br>
            <a:r>
              <a:rPr lang="en-US" sz="3000" dirty="0"/>
              <a:t>served by the layer below it</a:t>
            </a:r>
          </a:p>
          <a:p>
            <a:r>
              <a:rPr lang="en-US" sz="3200" dirty="0"/>
              <a:t>Understanding each layer of the model helps us with: </a:t>
            </a:r>
          </a:p>
          <a:p>
            <a:pPr lvl="1"/>
            <a:r>
              <a:rPr lang="en-US" sz="3000" dirty="0"/>
              <a:t>Troubleshooting</a:t>
            </a:r>
          </a:p>
          <a:p>
            <a:pPr lvl="1"/>
            <a:r>
              <a:rPr lang="en-US" sz="3000" dirty="0"/>
              <a:t>Communicating better with technical and non-technical individuals about any system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F6F27A-7FE8-408D-A859-F7A348B8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OSI Model?</a:t>
            </a:r>
          </a:p>
        </p:txBody>
      </p:sp>
    </p:spTree>
    <p:extLst>
      <p:ext uri="{BB962C8B-B14F-4D97-AF65-F5344CB8AC3E}">
        <p14:creationId xmlns:p14="http://schemas.microsoft.com/office/powerpoint/2010/main" val="54898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1100/1*rJz9MQIoEhZFEgQN6Gw5rg.png">
            <a:extLst>
              <a:ext uri="{FF2B5EF4-FFF2-40B4-BE49-F238E27FC236}">
                <a16:creationId xmlns:a16="http://schemas.microsoft.com/office/drawing/2014/main" id="{D0214C1F-C36E-4767-8120-4511A4B7E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19" y="1779037"/>
            <a:ext cx="6125081" cy="492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306D73-36D3-46BB-B69E-EEC9023BE4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397798" cy="582912"/>
          </a:xfrm>
        </p:spPr>
        <p:txBody>
          <a:bodyPr>
            <a:normAutofit/>
          </a:bodyPr>
          <a:lstStyle/>
          <a:p>
            <a:r>
              <a:rPr lang="en-US" sz="3200" dirty="0"/>
              <a:t>OSI Model consists of 7 layers: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26FA11-8676-4D48-975F-A5BCE1782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OSI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BDD55-E881-4486-A99B-835B874577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9826264-B98A-42BE-9D52-B757A62C8566}"/>
              </a:ext>
            </a:extLst>
          </p:cNvPr>
          <p:cNvSpPr txBox="1">
            <a:spLocks/>
          </p:cNvSpPr>
          <p:nvPr/>
        </p:nvSpPr>
        <p:spPr>
          <a:xfrm>
            <a:off x="6674827" y="1309036"/>
            <a:ext cx="5054054" cy="544821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b="1" dirty="0">
                <a:solidFill>
                  <a:schemeClr val="bg1"/>
                </a:solidFill>
              </a:rPr>
              <a:t>Example Protocols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HTTP, DNS, FTP, SMTP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TLS, SSL, compression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NetBIOS, PPTP, Sockets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TCP, UDP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IP, IPsec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800" dirty="0"/>
              <a:t>ATM, Ethernet,</a:t>
            </a:r>
            <a:r>
              <a:rPr lang="bg-BG" sz="2800" dirty="0"/>
              <a:t> </a:t>
            </a:r>
            <a:r>
              <a:rPr lang="en-US" sz="2800" dirty="0"/>
              <a:t>MAC, LLC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800" dirty="0"/>
              <a:t>USB, Bluetooth, 802.11a/b/g/n</a:t>
            </a:r>
          </a:p>
        </p:txBody>
      </p:sp>
    </p:spTree>
    <p:extLst>
      <p:ext uri="{BB962C8B-B14F-4D97-AF65-F5344CB8AC3E}">
        <p14:creationId xmlns:p14="http://schemas.microsoft.com/office/powerpoint/2010/main" val="97607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Enables different applications like the browser to use the </a:t>
            </a:r>
            <a:br>
              <a:rPr lang="en-US" dirty="0"/>
            </a:br>
            <a:r>
              <a:rPr lang="en-US" dirty="0"/>
              <a:t>network and present it to the End User</a:t>
            </a:r>
          </a:p>
          <a:p>
            <a:r>
              <a:rPr lang="en-US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Domain Name System (DNS)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File Transfer Protocol (FTP)</a:t>
            </a:r>
          </a:p>
          <a:p>
            <a:pPr lvl="1">
              <a:buClr>
                <a:schemeClr val="tx1"/>
              </a:buClr>
            </a:pPr>
            <a:r>
              <a:rPr lang="en-US" sz="3400" b="1" dirty="0" err="1">
                <a:solidFill>
                  <a:schemeClr val="bg1"/>
                </a:solidFill>
              </a:rPr>
              <a:t>HyperText</a:t>
            </a:r>
            <a:r>
              <a:rPr lang="en-US" sz="3400" b="1" dirty="0">
                <a:solidFill>
                  <a:schemeClr val="bg1"/>
                </a:solidFill>
              </a:rPr>
              <a:t> Transfer Protocol (HTTP)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Simple Mail Transfer Protocol (SMTP)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Layer - 7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84F0-8157-49F7-8404-5F663C69C3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http request example">
            <a:extLst>
              <a:ext uri="{FF2B5EF4-FFF2-40B4-BE49-F238E27FC236}">
                <a16:creationId xmlns:a16="http://schemas.microsoft.com/office/drawing/2014/main" id="{ABC2D84F-2877-4508-A5EC-8172FE203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972" y="2433167"/>
            <a:ext cx="5419554" cy="182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98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3400" dirty="0"/>
              <a:t>This layer is a part of an operating system (OS)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Converts</a:t>
            </a:r>
            <a:r>
              <a:rPr lang="en-US" sz="3400" dirty="0"/>
              <a:t> incoming and outgoing </a:t>
            </a:r>
            <a:r>
              <a:rPr lang="en-US" sz="3400" b="1" dirty="0">
                <a:solidFill>
                  <a:schemeClr val="bg1"/>
                </a:solidFill>
              </a:rPr>
              <a:t>data</a:t>
            </a:r>
            <a:r>
              <a:rPr lang="en-US" sz="3400" dirty="0"/>
              <a:t> from one presentation </a:t>
            </a:r>
            <a:br>
              <a:rPr lang="en-US" sz="3400" dirty="0"/>
            </a:br>
            <a:r>
              <a:rPr lang="en-US" sz="3400" dirty="0"/>
              <a:t>format to another</a:t>
            </a:r>
          </a:p>
          <a:p>
            <a:pPr>
              <a:buClr>
                <a:schemeClr val="tx1"/>
              </a:buClr>
            </a:pPr>
            <a:endParaRPr lang="en-US" sz="3400" dirty="0"/>
          </a:p>
          <a:p>
            <a:pPr>
              <a:buClr>
                <a:schemeClr val="tx1"/>
              </a:buClr>
            </a:pPr>
            <a:endParaRPr lang="en-US" sz="3400" dirty="0"/>
          </a:p>
          <a:p>
            <a:pPr lvl="1"/>
            <a:r>
              <a:rPr lang="en-US" sz="3400" dirty="0"/>
              <a:t>Example:</a:t>
            </a:r>
          </a:p>
          <a:p>
            <a:pPr lvl="2"/>
            <a:r>
              <a:rPr lang="en-US" sz="3400" dirty="0"/>
              <a:t>From clear text to encrypted (or compressed) text</a:t>
            </a:r>
          </a:p>
          <a:p>
            <a:pPr lvl="2"/>
            <a:r>
              <a:rPr lang="en-US" sz="3400" dirty="0"/>
              <a:t>Back to clear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Layer - 6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84F0-8157-49F7-8404-5F663C69C3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E62F6-AB4B-413F-BFE5-29B32D0C3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305" y="2681063"/>
            <a:ext cx="6192114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1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This layer sets up coordinates and terminates conversations</a:t>
            </a:r>
          </a:p>
          <a:p>
            <a:r>
              <a:rPr lang="en-US" sz="3200" dirty="0"/>
              <a:t>Its services include authentication and reconnection after an </a:t>
            </a:r>
            <a:br>
              <a:rPr lang="en-US" sz="3200" dirty="0"/>
            </a:br>
            <a:r>
              <a:rPr lang="en-US" sz="3200" dirty="0"/>
              <a:t>interruption</a:t>
            </a:r>
          </a:p>
          <a:p>
            <a:r>
              <a:rPr lang="en-US" sz="3200" dirty="0"/>
              <a:t>e.g.: Sockets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Layer - 5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84F0-8157-49F7-8404-5F663C69C3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CC6FA-C39C-4D46-89CD-4BAD257D0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657" y="2465188"/>
            <a:ext cx="7618003" cy="414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C62654-790F-4D22-867E-3716CED4EA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Responsible for end-to-end communication over a network</a:t>
            </a:r>
          </a:p>
          <a:p>
            <a:r>
              <a:rPr lang="en-GB" dirty="0"/>
              <a:t>Provides logical communication between application processes</a:t>
            </a:r>
          </a:p>
          <a:p>
            <a:r>
              <a:rPr lang="en-GB" dirty="0"/>
              <a:t>Responsible for the management of error correction, providing quality and reliability to the end user</a:t>
            </a:r>
          </a:p>
          <a:p>
            <a:r>
              <a:rPr lang="en-GB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GB" sz="3400" b="1" dirty="0">
                <a:solidFill>
                  <a:schemeClr val="bg1"/>
                </a:solidFill>
              </a:rPr>
              <a:t>Transmission Control Protocol (TCP)</a:t>
            </a:r>
          </a:p>
          <a:p>
            <a:pPr lvl="1">
              <a:buClr>
                <a:schemeClr val="tx1"/>
              </a:buClr>
            </a:pPr>
            <a:r>
              <a:rPr lang="en-GB" sz="3400" b="1" dirty="0">
                <a:solidFill>
                  <a:schemeClr val="bg1"/>
                </a:solidFill>
              </a:rPr>
              <a:t>User Datagram Protocol (UDP)</a:t>
            </a:r>
          </a:p>
          <a:p>
            <a:pPr lvl="1"/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E7A072-E775-4DFA-95D3-6D05FAB6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Transport Layer - 4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6814A-9D97-45F4-9EC4-DC7490446C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34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772E4E-E5CC-463A-A020-8517236919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Provides the functional and procedural means of transferring           packets from one node to another</a:t>
            </a:r>
          </a:p>
          <a:p>
            <a:r>
              <a:rPr lang="en-GB" sz="3200" dirty="0"/>
              <a:t>Responds to service requests from the transport layer and issues    service requests to the data link layer</a:t>
            </a:r>
          </a:p>
          <a:p>
            <a:r>
              <a:rPr lang="en-GB" sz="3200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GB" sz="3000" b="1" dirty="0">
                <a:solidFill>
                  <a:schemeClr val="bg1"/>
                </a:solidFill>
              </a:rPr>
              <a:t>Internet Protocol (IP)</a:t>
            </a:r>
          </a:p>
          <a:p>
            <a:pPr lvl="1">
              <a:buClr>
                <a:schemeClr val="tx1"/>
              </a:buClr>
            </a:pPr>
            <a:r>
              <a:rPr lang="en-GB" sz="3000" b="1" dirty="0">
                <a:solidFill>
                  <a:schemeClr val="bg1"/>
                </a:solidFill>
              </a:rPr>
              <a:t>IPSec (IP + Auth)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AC0256-1B26-46D5-BC13-075783E3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Layer - 3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D316A-B598-45DA-B382-0AB8DE3FD4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1BBBA-3EFA-4A34-B48F-243A58D25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935" y="4175598"/>
            <a:ext cx="5858248" cy="177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6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D24F9A-BE72-4F77-BB1C-1B271A532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36010E-8FA6-4F8E-AE82-4DA2F45E99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 Introduction to the Internet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349" y="750435"/>
            <a:ext cx="3913661" cy="375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9905B-D696-413A-8D8C-14CAA8CC01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lnSpcReduction="10000"/>
          </a:bodyPr>
          <a:lstStyle/>
          <a:p>
            <a:r>
              <a:rPr lang="en-GB" sz="2800" dirty="0"/>
              <a:t>Provides node-to-node data transfer</a:t>
            </a:r>
          </a:p>
          <a:p>
            <a:r>
              <a:rPr lang="en-GB" sz="2800" dirty="0"/>
              <a:t>It </a:t>
            </a:r>
            <a:r>
              <a:rPr lang="en-GB" sz="2800" b="1" dirty="0">
                <a:solidFill>
                  <a:schemeClr val="bg1"/>
                </a:solidFill>
              </a:rPr>
              <a:t>detects</a:t>
            </a:r>
            <a:r>
              <a:rPr lang="en-GB" sz="2800" dirty="0"/>
              <a:t> and possibly </a:t>
            </a:r>
            <a:r>
              <a:rPr lang="en-GB" sz="2800" b="1" dirty="0">
                <a:solidFill>
                  <a:schemeClr val="bg1"/>
                </a:solidFill>
              </a:rPr>
              <a:t>corrects</a:t>
            </a:r>
            <a:r>
              <a:rPr lang="en-GB" sz="2800" dirty="0"/>
              <a:t> errors that may occur in the </a:t>
            </a:r>
            <a:r>
              <a:rPr lang="en-GB" sz="2800" b="1" dirty="0">
                <a:solidFill>
                  <a:schemeClr val="bg1"/>
                </a:solidFill>
              </a:rPr>
              <a:t>physical layer</a:t>
            </a:r>
          </a:p>
          <a:p>
            <a:r>
              <a:rPr lang="en-GB" sz="2800" dirty="0"/>
              <a:t>Divides into two sublayers</a:t>
            </a:r>
          </a:p>
          <a:p>
            <a:pPr lvl="1">
              <a:buClr>
                <a:schemeClr val="tx2"/>
              </a:buClr>
            </a:pPr>
            <a:r>
              <a:rPr lang="en-GB" sz="2400" b="1" dirty="0">
                <a:solidFill>
                  <a:schemeClr val="bg1"/>
                </a:solidFill>
              </a:rPr>
              <a:t>Medium access control (MAC)</a:t>
            </a:r>
            <a:r>
              <a:rPr lang="en-GB" sz="2400" dirty="0"/>
              <a:t> layer - controlling how devices in a network gain access to a medium and permission to transmit data</a:t>
            </a:r>
          </a:p>
          <a:p>
            <a:pPr lvl="1">
              <a:buClr>
                <a:schemeClr val="tx1"/>
              </a:buClr>
            </a:pPr>
            <a:r>
              <a:rPr lang="en-GB" sz="2400" b="1" dirty="0">
                <a:solidFill>
                  <a:schemeClr val="bg1"/>
                </a:solidFill>
              </a:rPr>
              <a:t>Logical link control (LLC)</a:t>
            </a:r>
            <a:r>
              <a:rPr lang="en-GB" sz="2400" dirty="0"/>
              <a:t> layer – identifying and encapsulating network layer                 protocols, controls error checking and frame synchronization</a:t>
            </a:r>
          </a:p>
          <a:p>
            <a:r>
              <a:rPr lang="en-GB" sz="2600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GB" sz="2400" b="1" dirty="0">
                <a:solidFill>
                  <a:schemeClr val="bg1"/>
                </a:solidFill>
              </a:rPr>
              <a:t>Asynchronous Transfer Mode (ATM) </a:t>
            </a:r>
          </a:p>
          <a:p>
            <a:pPr lvl="1">
              <a:buClr>
                <a:schemeClr val="tx1"/>
              </a:buClr>
            </a:pPr>
            <a:r>
              <a:rPr lang="en-GB" sz="2400" b="1" dirty="0">
                <a:solidFill>
                  <a:schemeClr val="bg1"/>
                </a:solidFill>
              </a:rPr>
              <a:t>Ethernet</a:t>
            </a:r>
          </a:p>
          <a:p>
            <a:pPr lvl="1">
              <a:buClr>
                <a:schemeClr val="tx1"/>
              </a:buClr>
            </a:pPr>
            <a:r>
              <a:rPr lang="en-GB" sz="2400" b="1" dirty="0">
                <a:solidFill>
                  <a:schemeClr val="bg1"/>
                </a:solidFill>
              </a:rPr>
              <a:t>MAC</a:t>
            </a:r>
          </a:p>
          <a:p>
            <a:pPr lvl="1"/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DE3D8-B186-4B36-85E8-701EBE7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Link Layer - 2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323EF-2BEA-442C-A807-CDB2B8781A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575ED-40BB-48C2-B4E6-605F5593E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178" y="5601729"/>
            <a:ext cx="5837799" cy="60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2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E0BC80-57BE-473E-9F79-D3F844BC15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200" dirty="0"/>
              <a:t>The things you can actually physically touch</a:t>
            </a:r>
          </a:p>
          <a:p>
            <a:r>
              <a:rPr lang="en-GB" sz="3200" dirty="0"/>
              <a:t>Converts the </a:t>
            </a:r>
            <a:r>
              <a:rPr lang="en-GB" sz="3200" b="1" dirty="0">
                <a:solidFill>
                  <a:schemeClr val="bg1"/>
                </a:solidFill>
              </a:rPr>
              <a:t>binary</a:t>
            </a:r>
            <a:r>
              <a:rPr lang="en-GB" sz="3200" dirty="0"/>
              <a:t> from the upper layers into </a:t>
            </a:r>
            <a:r>
              <a:rPr lang="en-GB" sz="3200" b="1" dirty="0">
                <a:solidFill>
                  <a:schemeClr val="bg1"/>
                </a:solidFill>
              </a:rPr>
              <a:t>signals</a:t>
            </a:r>
            <a:r>
              <a:rPr lang="en-GB" sz="3200" dirty="0"/>
              <a:t>, </a:t>
            </a:r>
            <a:r>
              <a:rPr lang="en-GB" sz="3200" b="1" dirty="0">
                <a:solidFill>
                  <a:schemeClr val="bg1"/>
                </a:solidFill>
              </a:rPr>
              <a:t>transmits</a:t>
            </a:r>
            <a:r>
              <a:rPr lang="en-GB" sz="3200" dirty="0"/>
              <a:t>     them over local media (electrical, light, or radio signals)</a:t>
            </a:r>
          </a:p>
          <a:p>
            <a:r>
              <a:rPr lang="en-GB" sz="3200" dirty="0"/>
              <a:t>Examples:</a:t>
            </a:r>
          </a:p>
          <a:p>
            <a:pPr lvl="1">
              <a:buClr>
                <a:schemeClr val="tx1"/>
              </a:buClr>
            </a:pPr>
            <a:r>
              <a:rPr lang="en-GB" sz="3000" b="1" dirty="0">
                <a:solidFill>
                  <a:schemeClr val="bg1"/>
                </a:solidFill>
              </a:rPr>
              <a:t>Ethernet</a:t>
            </a:r>
          </a:p>
          <a:p>
            <a:pPr lvl="1">
              <a:buClr>
                <a:schemeClr val="tx1"/>
              </a:buClr>
            </a:pPr>
            <a:r>
              <a:rPr lang="en-GB" sz="3000" b="1" dirty="0">
                <a:solidFill>
                  <a:schemeClr val="bg1"/>
                </a:solidFill>
              </a:rPr>
              <a:t>USB</a:t>
            </a:r>
          </a:p>
          <a:p>
            <a:pPr lvl="1">
              <a:buClr>
                <a:schemeClr val="tx1"/>
              </a:buClr>
            </a:pPr>
            <a:r>
              <a:rPr lang="en-GB" sz="3000" b="1" dirty="0">
                <a:solidFill>
                  <a:schemeClr val="bg1"/>
                </a:solidFill>
              </a:rPr>
              <a:t>Bluetooth</a:t>
            </a:r>
          </a:p>
          <a:p>
            <a:pPr lvl="1">
              <a:buClr>
                <a:schemeClr val="tx1"/>
              </a:buClr>
            </a:pPr>
            <a:r>
              <a:rPr lang="en-GB" sz="3000" b="1" dirty="0">
                <a:solidFill>
                  <a:schemeClr val="bg1"/>
                </a:solidFill>
              </a:rPr>
              <a:t>802.11a/b/g/n</a:t>
            </a:r>
          </a:p>
          <a:p>
            <a:pPr lvl="1"/>
            <a:endParaRPr lang="en-GB" sz="3000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C4C4B-AC9D-48A3-8074-EEB56E11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Physical Layer - 1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2A3FA-33ED-4A02-A58D-8072B602C2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2E0A0-BAFF-4D91-8C32-25296F85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34" y="5359794"/>
            <a:ext cx="6432063" cy="119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9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BA84F-EDE0-4AF8-AADF-FA944B2772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Hardware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4B7449-0917-4D6E-97F9-A205EC4922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Basic Hardware Components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E6624-4F25-495C-A1DA-8D6638DF8F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CA651C-5D17-458E-89B8-E50D72BBB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1088254"/>
            <a:ext cx="2526067" cy="28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0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EF55D-746F-4750-9CAD-42AE0323DA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Basic Hardware Components</a:t>
            </a:r>
          </a:p>
          <a:p>
            <a:pPr lvl="1"/>
            <a:r>
              <a:rPr lang="en-US" dirty="0"/>
              <a:t>Cables</a:t>
            </a:r>
          </a:p>
          <a:p>
            <a:pPr lvl="1"/>
            <a:r>
              <a:rPr lang="en-US" dirty="0"/>
              <a:t>Routers</a:t>
            </a:r>
          </a:p>
          <a:p>
            <a:pPr lvl="1"/>
            <a:r>
              <a:rPr lang="en-US" dirty="0"/>
              <a:t>Repeaters, Hubs and Switches</a:t>
            </a:r>
          </a:p>
          <a:p>
            <a:pPr lvl="1"/>
            <a:r>
              <a:rPr lang="en-US" dirty="0"/>
              <a:t>Bridges</a:t>
            </a:r>
          </a:p>
          <a:p>
            <a:pPr lvl="1"/>
            <a:r>
              <a:rPr lang="en-US" dirty="0"/>
              <a:t>Gateways</a:t>
            </a:r>
          </a:p>
          <a:p>
            <a:pPr lvl="1"/>
            <a:r>
              <a:rPr lang="en-US" dirty="0"/>
              <a:t>Network Interface Cards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949208-90B4-476C-B75D-07042BAF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Hardware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523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21BC7F-E06B-4B7A-B5CD-7BA589D7E2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Cables – the </a:t>
            </a:r>
            <a:r>
              <a:rPr lang="en-US" b="1" dirty="0">
                <a:solidFill>
                  <a:schemeClr val="bg1"/>
                </a:solidFill>
              </a:rPr>
              <a:t>transmission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media</a:t>
            </a:r>
            <a:r>
              <a:rPr lang="en-US" dirty="0"/>
              <a:t> to transfer data from one device to another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Router – </a:t>
            </a:r>
            <a:r>
              <a:rPr lang="en-US" b="1" dirty="0">
                <a:solidFill>
                  <a:schemeClr val="bg1"/>
                </a:solidFill>
              </a:rPr>
              <a:t>connecting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device</a:t>
            </a:r>
            <a:r>
              <a:rPr lang="en-US" dirty="0"/>
              <a:t> that transfers data packets </a:t>
            </a:r>
            <a:br>
              <a:rPr lang="en-US" dirty="0"/>
            </a:br>
            <a:r>
              <a:rPr lang="en-US" dirty="0"/>
              <a:t>between different computer networks</a:t>
            </a:r>
            <a:br>
              <a:rPr lang="en-US" dirty="0"/>
            </a:br>
            <a:r>
              <a:rPr lang="en-US" dirty="0"/>
              <a:t>                         (operates on level 3 of OSI)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BA256C-514F-451F-994D-5BE1D0AF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Cables and Routers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09E03-C18D-4B5A-9B0E-A3CC78691E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67" y="2380024"/>
            <a:ext cx="2230890" cy="16137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60" y="4946834"/>
            <a:ext cx="1779703" cy="1663078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A34B18F-442C-45CC-815E-A2998AF01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556" y="1770424"/>
            <a:ext cx="3522524" cy="2141753"/>
          </a:xfrm>
          <a:prstGeom prst="rect">
            <a:avLst/>
          </a:prstGeom>
        </p:spPr>
      </p:pic>
      <p:pic>
        <p:nvPicPr>
          <p:cNvPr id="2050" name="Picture 2" descr="Ð ÐµÐ·ÑÐ»ÑÐ°Ñ Ñ Ð¸Ð·Ð¾Ð±ÑÐ°Ð¶ÐµÐ½Ð¸Ðµ Ð·Ð° huge router">
            <a:extLst>
              <a:ext uri="{FF2B5EF4-FFF2-40B4-BE49-F238E27FC236}">
                <a16:creationId xmlns:a16="http://schemas.microsoft.com/office/drawing/2014/main" id="{EED34C35-29A0-4519-86FA-657507D59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673" y="4481662"/>
            <a:ext cx="2755557" cy="202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94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89E901-9F90-4ED6-95AE-B6CCB52811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Repeaters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hubs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switches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connect</a:t>
            </a:r>
            <a:r>
              <a:rPr lang="en-US" dirty="0"/>
              <a:t> network </a:t>
            </a:r>
            <a:r>
              <a:rPr lang="en-US" b="1" dirty="0">
                <a:solidFill>
                  <a:schemeClr val="bg1"/>
                </a:solidFill>
              </a:rPr>
              <a:t>devices</a:t>
            </a:r>
            <a:r>
              <a:rPr lang="en-US" dirty="0"/>
              <a:t> together </a:t>
            </a:r>
            <a:br>
              <a:rPr lang="en-US" dirty="0"/>
            </a:br>
            <a:r>
              <a:rPr lang="en-US" dirty="0"/>
              <a:t>so that they can function as a single segment</a:t>
            </a:r>
          </a:p>
          <a:p>
            <a:pPr lvl="1"/>
            <a:r>
              <a:rPr lang="en-US" dirty="0"/>
              <a:t>Repeater – </a:t>
            </a:r>
            <a:r>
              <a:rPr lang="en-US" b="1" dirty="0">
                <a:solidFill>
                  <a:schemeClr val="bg1"/>
                </a:solidFill>
              </a:rPr>
              <a:t>receives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signal</a:t>
            </a:r>
            <a:r>
              <a:rPr lang="en-US" dirty="0"/>
              <a:t> and regenerates it before </a:t>
            </a:r>
            <a:br>
              <a:rPr lang="en-US" dirty="0"/>
            </a:br>
            <a:r>
              <a:rPr lang="en-US" dirty="0"/>
              <a:t>re-transmitting, so that it can travel longer distances</a:t>
            </a:r>
          </a:p>
          <a:p>
            <a:pPr lvl="1"/>
            <a:r>
              <a:rPr lang="en-US" dirty="0"/>
              <a:t>Hub – multiport </a:t>
            </a:r>
            <a:r>
              <a:rPr lang="en-US" b="1" dirty="0">
                <a:solidFill>
                  <a:schemeClr val="bg1"/>
                </a:solidFill>
              </a:rPr>
              <a:t>repeater </a:t>
            </a:r>
            <a:r>
              <a:rPr lang="en-US" dirty="0"/>
              <a:t>(operates on level 1 of the OSI model)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Switch – </a:t>
            </a:r>
            <a:r>
              <a:rPr lang="en-US" b="1" dirty="0">
                <a:solidFill>
                  <a:schemeClr val="bg1"/>
                </a:solidFill>
              </a:rPr>
              <a:t>receives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data</a:t>
            </a:r>
            <a:r>
              <a:rPr lang="en-US" dirty="0"/>
              <a:t> from a port, uses packet switching to </a:t>
            </a:r>
            <a:br>
              <a:rPr lang="en-US" dirty="0"/>
            </a:br>
            <a:r>
              <a:rPr lang="en-US" dirty="0"/>
              <a:t>resolve the destination device and forwards the data to the </a:t>
            </a:r>
            <a:br>
              <a:rPr lang="en-US" dirty="0"/>
            </a:br>
            <a:r>
              <a:rPr lang="en-US" dirty="0"/>
              <a:t>particular destination (operates on level 2 of the OSI model)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D5679-DEF7-4A54-8924-4CB76257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Repeaters, Hubs and Switches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D68A4-0841-46D4-925B-F7DFE7205A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0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FBB68C-04FB-415C-A278-F8F00BDFD0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Bridge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Connects two separate but </a:t>
            </a:r>
            <a:r>
              <a:rPr lang="en-US" sz="3200" b="1" dirty="0">
                <a:solidFill>
                  <a:schemeClr val="bg1"/>
                </a:solidFill>
              </a:rPr>
              <a:t>similar</a:t>
            </a:r>
            <a:r>
              <a:rPr lang="en-US" dirty="0"/>
              <a:t> Ethernet network segments 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Forwards packets from the source network to the destined </a:t>
            </a:r>
            <a:br>
              <a:rPr lang="en-US" dirty="0"/>
            </a:br>
            <a:r>
              <a:rPr lang="en-US" dirty="0"/>
              <a:t>network (operates on level 2 of OSI)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Gateway</a:t>
            </a:r>
          </a:p>
          <a:p>
            <a:pPr lvl="1"/>
            <a:r>
              <a:rPr lang="en-US" dirty="0"/>
              <a:t>Connects networks that work upon </a:t>
            </a:r>
            <a:r>
              <a:rPr lang="en-US" sz="3200" b="1" dirty="0">
                <a:solidFill>
                  <a:schemeClr val="bg1"/>
                </a:solidFill>
              </a:rPr>
              <a:t>different</a:t>
            </a:r>
            <a:r>
              <a:rPr lang="en-US" dirty="0"/>
              <a:t> protocols</a:t>
            </a:r>
          </a:p>
          <a:p>
            <a:pPr lvl="1"/>
            <a:r>
              <a:rPr lang="en-US" dirty="0"/>
              <a:t>The entry and the exit point of a network (controls the access to other networks)</a:t>
            </a:r>
          </a:p>
          <a:p>
            <a:pPr lvl="1"/>
            <a:r>
              <a:rPr lang="en-US" dirty="0"/>
              <a:t>Level 4, 5, 6 or 7 of the OSI model (same as Firewalls)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9B8083-BEB1-42BD-9B5C-77773F0B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Bridges and Gateways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BD307-6CEA-4D34-8E1B-CDB4DEC91F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6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59ACB5-F1BB-42CA-A192-B2780E1059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NIC</a:t>
            </a:r>
            <a:r>
              <a:rPr lang="en-US" dirty="0"/>
              <a:t> – a computer component that connects it to the network</a:t>
            </a:r>
          </a:p>
          <a:p>
            <a:r>
              <a:rPr lang="en-US" dirty="0"/>
              <a:t>There are two types of network cards:</a:t>
            </a:r>
          </a:p>
          <a:p>
            <a:pPr lvl="1"/>
            <a:r>
              <a:rPr lang="en-US" dirty="0"/>
              <a:t>Internal</a:t>
            </a:r>
          </a:p>
          <a:p>
            <a:pPr lvl="1"/>
            <a:r>
              <a:rPr lang="en-US" dirty="0"/>
              <a:t>External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253622-EB95-4718-8B9C-41E9A5A0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Interface Cards - NIC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AFA3D-9AB6-42F6-A376-C7DAAD915C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0B05FA-E20D-4180-9D32-6198188F8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47" y="2592283"/>
            <a:ext cx="6664171" cy="374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9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Future of the Internet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3074" name="Picture 2" descr="Ð ÐµÐ·ÑÐ»ÑÐ°Ñ Ñ Ð¸Ð·Ð¾Ð±ÑÐ°Ð¶ÐµÐ½Ð¸Ðµ Ð·Ð° internet future">
            <a:extLst>
              <a:ext uri="{FF2B5EF4-FFF2-40B4-BE49-F238E27FC236}">
                <a16:creationId xmlns:a16="http://schemas.microsoft.com/office/drawing/2014/main" id="{03B679D6-496A-48DB-9302-11D11066C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413" y="1669353"/>
            <a:ext cx="3079173" cy="1848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49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F4FDA1-A4BF-47B7-BA7C-9FC07E76FB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08670" y="1121144"/>
            <a:ext cx="10586564" cy="5276048"/>
          </a:xfrm>
        </p:spPr>
        <p:txBody>
          <a:bodyPr>
            <a:normAutofit/>
          </a:bodyPr>
          <a:lstStyle/>
          <a:p>
            <a:pPr lvl="1">
              <a:buClr>
                <a:schemeClr val="tx1"/>
              </a:buClr>
            </a:pPr>
            <a:r>
              <a:rPr lang="en-GB" dirty="0"/>
              <a:t>In 2 years there will be 7.6 billion people using Internet</a:t>
            </a:r>
          </a:p>
          <a:p>
            <a:pPr lvl="1">
              <a:buClr>
                <a:schemeClr val="tx1"/>
              </a:buClr>
            </a:pPr>
            <a:r>
              <a:rPr lang="en-GB" dirty="0"/>
              <a:t>By 2020 there will be 50 billion devices connected to the Internet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A typical modern home consists of: PC, Laptop, Tablet,</a:t>
            </a:r>
            <a:br>
              <a:rPr lang="en-GB" dirty="0"/>
            </a:br>
            <a:r>
              <a:rPr lang="en-GB" dirty="0"/>
              <a:t>Phones, TV, Security Camera, Air Conditioner,</a:t>
            </a:r>
            <a:br>
              <a:rPr lang="en-GB" dirty="0"/>
            </a:br>
            <a:r>
              <a:rPr lang="en-GB" dirty="0"/>
              <a:t>Smart Watch, Printer, Music Player, Light, etc.</a:t>
            </a:r>
          </a:p>
          <a:p>
            <a:pPr lvl="1">
              <a:buClr>
                <a:schemeClr val="tx1"/>
              </a:buClr>
            </a:pPr>
            <a:r>
              <a:rPr lang="en-GB" dirty="0"/>
              <a:t>The "Internet of Things" will expand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Healthcare, agriculture, wearables, manufacturing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Smart homes, cars and cities (pollution, parking, energy)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4E0518-19FF-40AA-8ADC-78B8B3F41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the Internet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EC3BD-40F7-4C8C-8BD4-77D2ACE44C5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9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- History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Begins with the development of electronic </a:t>
            </a:r>
            <a:br>
              <a:rPr lang="en-US" dirty="0"/>
            </a:br>
            <a:r>
              <a:rPr lang="en-US" dirty="0"/>
              <a:t>computers in the 1950s.</a:t>
            </a:r>
          </a:p>
          <a:p>
            <a:r>
              <a:rPr lang="en-US" dirty="0"/>
              <a:t>Packet switching networks were developed in the </a:t>
            </a:r>
            <a:br>
              <a:rPr lang="en-US" dirty="0"/>
            </a:br>
            <a:r>
              <a:rPr lang="en-US" dirty="0"/>
              <a:t>late 1960</a:t>
            </a:r>
          </a:p>
          <a:p>
            <a:r>
              <a:rPr lang="en-US" dirty="0"/>
              <a:t>The internet protocol was developed in the 1970s</a:t>
            </a:r>
          </a:p>
          <a:p>
            <a:r>
              <a:rPr lang="en-US" dirty="0"/>
              <a:t>In the 1980s at CERN Tim Berners-Lee created 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>
                <a:hlinkClick r:id="rId3"/>
              </a:rPr>
              <a:t>World Wide Web </a:t>
            </a:r>
            <a:r>
              <a:rPr lang="en-US" dirty="0"/>
              <a:t>– the first website, linking </a:t>
            </a:r>
            <a:br>
              <a:rPr lang="en-US" dirty="0"/>
            </a:br>
            <a:r>
              <a:rPr lang="en-US" dirty="0"/>
              <a:t>hypertext documents into an information system, </a:t>
            </a:r>
            <a:br>
              <a:rPr lang="en-US" dirty="0"/>
            </a:br>
            <a:r>
              <a:rPr lang="en-US" dirty="0"/>
              <a:t>accessible from any node on the network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2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36384" y="1723767"/>
            <a:ext cx="8067527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Internet, Definitions of Internet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Sending and Receiving Information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OSI model</a:t>
            </a:r>
          </a:p>
          <a:p>
            <a:pPr lvl="1">
              <a:lnSpc>
                <a:spcPct val="100000"/>
              </a:lnSpc>
            </a:pPr>
            <a:r>
              <a:rPr lang="en-US" sz="3400" dirty="0">
                <a:solidFill>
                  <a:schemeClr val="bg2"/>
                </a:solidFill>
              </a:rPr>
              <a:t>Layers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>
                <a:solidFill>
                  <a:schemeClr val="bg2"/>
                </a:solidFill>
              </a:rPr>
              <a:t>Network Hardware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>
                <a:solidFill>
                  <a:schemeClr val="bg2"/>
                </a:solidFill>
              </a:rPr>
              <a:t>The Future of the Internet</a:t>
            </a:r>
            <a:endParaRPr lang="en-US" sz="36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https://softuni.bg/courses/technology-fundamentals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947" y="4535549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8697" y="4535549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4658" y="5565810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8697" y="5565810"/>
            <a:ext cx="5566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163" y="5565810"/>
            <a:ext cx="1955353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975" y="2475025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8698" y="2475025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5765" y="1444763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8697" y="1444763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8078" y="1444763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904" y="3505287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3643" y="3505287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8698" y="3505287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63099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2273" y="1710773"/>
            <a:ext cx="8227457" cy="4150197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1120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8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06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- 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So, what is </a:t>
            </a:r>
            <a:r>
              <a:rPr lang="en-US" b="1" dirty="0">
                <a:solidFill>
                  <a:schemeClr val="bg1"/>
                </a:solidFill>
              </a:rPr>
              <a:t>the Internet?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simple answer to that question is a </a:t>
            </a:r>
            <a:r>
              <a:rPr lang="en-US" b="1" dirty="0">
                <a:solidFill>
                  <a:schemeClr val="bg1"/>
                </a:solidFill>
              </a:rPr>
              <a:t>wire</a:t>
            </a:r>
            <a:r>
              <a:rPr lang="en-US" dirty="0"/>
              <a:t>. A wire,</a:t>
            </a:r>
            <a:r>
              <a:rPr lang="bg-BG" dirty="0"/>
              <a:t> </a:t>
            </a:r>
            <a:br>
              <a:rPr lang="en-US" dirty="0"/>
            </a:br>
            <a:r>
              <a:rPr lang="en-US" dirty="0"/>
              <a:t>which is buried into the ground or even in the ocean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That wire can be </a:t>
            </a:r>
            <a:r>
              <a:rPr lang="en-US" b="1" dirty="0">
                <a:solidFill>
                  <a:schemeClr val="bg1"/>
                </a:solidFill>
              </a:rPr>
              <a:t>fiber optics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copper</a:t>
            </a:r>
            <a:r>
              <a:rPr lang="en-US" dirty="0"/>
              <a:t> or occasionally</a:t>
            </a:r>
            <a:br>
              <a:rPr lang="en-US" dirty="0"/>
            </a:br>
            <a:r>
              <a:rPr lang="en-US" dirty="0"/>
              <a:t>beamed to </a:t>
            </a:r>
            <a:r>
              <a:rPr lang="en-US" b="1" dirty="0">
                <a:solidFill>
                  <a:schemeClr val="bg1"/>
                </a:solidFill>
              </a:rPr>
              <a:t>satellites</a:t>
            </a:r>
            <a:r>
              <a:rPr lang="en-US" dirty="0"/>
              <a:t> or through </a:t>
            </a:r>
            <a:r>
              <a:rPr lang="en-US" b="1" dirty="0">
                <a:solidFill>
                  <a:schemeClr val="bg1"/>
                </a:solidFill>
              </a:rPr>
              <a:t>cell phone network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60" y="4364176"/>
            <a:ext cx="3048000" cy="20330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937" y="4380432"/>
            <a:ext cx="3144520" cy="20167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40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ISPs</a:t>
            </a:r>
            <a:r>
              <a:rPr lang="en-US" sz="3200" dirty="0"/>
              <a:t> </a:t>
            </a:r>
            <a:r>
              <a:rPr lang="bg-BG" sz="3200" dirty="0"/>
              <a:t>(</a:t>
            </a:r>
            <a:r>
              <a:rPr lang="en-US" sz="3200" b="1" dirty="0">
                <a:solidFill>
                  <a:schemeClr val="bg1"/>
                </a:solidFill>
              </a:rPr>
              <a:t>I</a:t>
            </a:r>
            <a:r>
              <a:rPr lang="en-US" sz="3200" dirty="0"/>
              <a:t>nternet </a:t>
            </a:r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en-US" sz="3200" dirty="0"/>
              <a:t>ervice </a:t>
            </a:r>
            <a:r>
              <a:rPr lang="en-US" sz="3200" b="1" dirty="0">
                <a:solidFill>
                  <a:schemeClr val="bg1"/>
                </a:solidFill>
              </a:rPr>
              <a:t>P</a:t>
            </a:r>
            <a:r>
              <a:rPr lang="en-US" sz="3200" dirty="0"/>
              <a:t>roviders</a:t>
            </a:r>
            <a:r>
              <a:rPr lang="bg-BG" sz="3200" dirty="0"/>
              <a:t>)</a:t>
            </a:r>
            <a:r>
              <a:rPr lang="en-US" sz="3200" dirty="0"/>
              <a:t> have access to such cables</a:t>
            </a:r>
            <a:endParaRPr lang="bg-BG" sz="3200" dirty="0"/>
          </a:p>
          <a:p>
            <a:r>
              <a:rPr lang="en-US" sz="3200" dirty="0"/>
              <a:t>We get indirectly </a:t>
            </a:r>
            <a:r>
              <a:rPr lang="en-US" sz="3200" b="1" dirty="0">
                <a:solidFill>
                  <a:schemeClr val="bg1"/>
                </a:solidFill>
              </a:rPr>
              <a:t>connected</a:t>
            </a:r>
            <a:r>
              <a:rPr lang="en-US" sz="3200" dirty="0"/>
              <a:t> to them though ISPs</a:t>
            </a:r>
          </a:p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Internet</a:t>
            </a:r>
            <a:r>
              <a:rPr lang="en-US" sz="3200" dirty="0"/>
              <a:t> is a </a:t>
            </a:r>
            <a:r>
              <a:rPr lang="en-US" sz="3200" b="1" dirty="0">
                <a:solidFill>
                  <a:schemeClr val="bg1"/>
                </a:solidFill>
              </a:rPr>
              <a:t>network of networks</a:t>
            </a:r>
            <a:r>
              <a:rPr lang="en-US" sz="3200" dirty="0"/>
              <a:t>. It connects billions of </a:t>
            </a:r>
            <a:br>
              <a:rPr lang="en-US" sz="3200" dirty="0"/>
            </a:br>
            <a:r>
              <a:rPr lang="en-US" sz="3200" dirty="0"/>
              <a:t>devices together all over the globe that are connected to this</a:t>
            </a:r>
            <a:r>
              <a:rPr lang="bg-BG" sz="3200" dirty="0"/>
              <a:t> </a:t>
            </a:r>
            <a:br>
              <a:rPr lang="en-US" sz="3200" dirty="0"/>
            </a:br>
            <a:r>
              <a:rPr lang="en-US" sz="3200" dirty="0"/>
              <a:t>wire in one form or another</a:t>
            </a:r>
          </a:p>
          <a:p>
            <a:pPr marL="0" indent="0">
              <a:buNone/>
            </a:pPr>
            <a:br>
              <a:rPr lang="en-US" sz="3200" dirty="0"/>
            </a:b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– Introduction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450" y="3704170"/>
            <a:ext cx="4787596" cy="26930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1615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Network </a:t>
            </a:r>
            <a:r>
              <a:rPr lang="en-US" sz="3200" dirty="0"/>
              <a:t>-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a group of two or more devices that </a:t>
            </a:r>
            <a:br>
              <a:rPr lang="en-US" sz="3200" dirty="0"/>
            </a:br>
            <a:r>
              <a:rPr lang="en-US" sz="3200" dirty="0"/>
              <a:t>can communicate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It is comprised of a number of different computer systems </a:t>
            </a:r>
            <a:br>
              <a:rPr lang="en-US" sz="3200" dirty="0"/>
            </a:br>
            <a:r>
              <a:rPr lang="en-US" sz="3200" dirty="0"/>
              <a:t>connected by physical and/or wireless connections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The scale can range from a single PC sharing out basic peripherals </a:t>
            </a:r>
            <a:br>
              <a:rPr lang="en-US" sz="3200" dirty="0"/>
            </a:br>
            <a:r>
              <a:rPr lang="en-US" sz="3200" dirty="0"/>
              <a:t>to massive data centers located around the World, </a:t>
            </a:r>
            <a:br>
              <a:rPr lang="en-US" sz="3200" dirty="0"/>
            </a:br>
            <a:r>
              <a:rPr lang="en-US" sz="3200" dirty="0"/>
              <a:t>to the Internet itself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3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6915" lvl="1" indent="-456915">
              <a:buClr>
                <a:schemeClr val="tx1"/>
              </a:buClr>
            </a:pPr>
            <a:r>
              <a:rPr lang="en-US" sz="3100" b="1" dirty="0">
                <a:solidFill>
                  <a:schemeClr val="bg1"/>
                </a:solidFill>
              </a:rPr>
              <a:t>The internet </a:t>
            </a:r>
            <a:r>
              <a:rPr lang="en-US" sz="3100" dirty="0"/>
              <a:t>is made of hundreds of thousands of </a:t>
            </a:r>
            <a:r>
              <a:rPr lang="en-US" sz="3100" b="1" dirty="0">
                <a:solidFill>
                  <a:schemeClr val="bg1"/>
                </a:solidFill>
              </a:rPr>
              <a:t>networks</a:t>
            </a:r>
            <a:r>
              <a:rPr lang="en-US" sz="3100" dirty="0"/>
              <a:t> and </a:t>
            </a:r>
            <a:br>
              <a:rPr lang="en-US" sz="3100" dirty="0"/>
            </a:br>
            <a:r>
              <a:rPr lang="en-US" sz="3100" dirty="0"/>
              <a:t>billions of computers and devices connected physically</a:t>
            </a:r>
          </a:p>
          <a:p>
            <a:pPr marL="456915" lvl="1" indent="-456915"/>
            <a:r>
              <a:rPr lang="en-US" sz="3100" dirty="0"/>
              <a:t>These different systems </a:t>
            </a:r>
            <a:r>
              <a:rPr lang="en-US" sz="3100" b="1" dirty="0">
                <a:solidFill>
                  <a:schemeClr val="bg1"/>
                </a:solidFill>
              </a:rPr>
              <a:t>connect to each other</a:t>
            </a:r>
            <a:r>
              <a:rPr lang="en-US" sz="3100" dirty="0"/>
              <a:t>, </a:t>
            </a:r>
            <a:r>
              <a:rPr lang="en-US" sz="3100" b="1" dirty="0">
                <a:solidFill>
                  <a:schemeClr val="bg1"/>
                </a:solidFill>
              </a:rPr>
              <a:t>communicate with </a:t>
            </a:r>
            <a:br>
              <a:rPr lang="en-US" sz="3100" b="1" dirty="0">
                <a:solidFill>
                  <a:schemeClr val="bg1"/>
                </a:solidFill>
              </a:rPr>
            </a:br>
            <a:r>
              <a:rPr lang="en-US" sz="3100" b="1" dirty="0">
                <a:solidFill>
                  <a:schemeClr val="bg1"/>
                </a:solidFill>
              </a:rPr>
              <a:t>each other</a:t>
            </a:r>
            <a:r>
              <a:rPr lang="en-US" sz="3100" dirty="0"/>
              <a:t> and </a:t>
            </a:r>
            <a:r>
              <a:rPr lang="en-US" sz="3100" b="1" dirty="0">
                <a:solidFill>
                  <a:schemeClr val="bg1"/>
                </a:solidFill>
              </a:rPr>
              <a:t>work together </a:t>
            </a:r>
            <a:r>
              <a:rPr lang="en-US" sz="3100" dirty="0"/>
              <a:t>because of standards for how </a:t>
            </a:r>
            <a:br>
              <a:rPr lang="en-US" sz="3100" dirty="0"/>
            </a:br>
            <a:r>
              <a:rPr lang="en-US" sz="3100" dirty="0"/>
              <a:t>data is sent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and 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826" y="4172822"/>
            <a:ext cx="19050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74" y="4172822"/>
            <a:ext cx="190500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46" y="4003028"/>
            <a:ext cx="3265408" cy="224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4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8982</TotalTime>
  <Words>1400</Words>
  <Application>Microsoft Office PowerPoint</Application>
  <PresentationFormat>Widescreen</PresentationFormat>
  <Paragraphs>389</Paragraphs>
  <Slides>55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Consolas</vt:lpstr>
      <vt:lpstr>Wingdings</vt:lpstr>
      <vt:lpstr>Wingdings 2</vt:lpstr>
      <vt:lpstr>1_SoftUni3_1</vt:lpstr>
      <vt:lpstr>Internet Explained</vt:lpstr>
      <vt:lpstr>Table of Contents</vt:lpstr>
      <vt:lpstr>Have a Question?</vt:lpstr>
      <vt:lpstr>PowerPoint Presentation</vt:lpstr>
      <vt:lpstr>Internet - History</vt:lpstr>
      <vt:lpstr>Internet - Introduction</vt:lpstr>
      <vt:lpstr>Internet – Introduction (2)</vt:lpstr>
      <vt:lpstr>What is a Network?</vt:lpstr>
      <vt:lpstr>Networks and Internet</vt:lpstr>
      <vt:lpstr>PowerPoint Presentation</vt:lpstr>
      <vt:lpstr>Web Server Work Model</vt:lpstr>
      <vt:lpstr>Important Definitions</vt:lpstr>
      <vt:lpstr>Servers and Clients</vt:lpstr>
      <vt:lpstr>Network Protocol</vt:lpstr>
      <vt:lpstr>PowerPoint Presentation</vt:lpstr>
      <vt:lpstr>Packets </vt:lpstr>
      <vt:lpstr>Packets (2)</vt:lpstr>
      <vt:lpstr>Traveling on the Packets in the Network</vt:lpstr>
      <vt:lpstr>PowerPoint Presentation</vt:lpstr>
      <vt:lpstr>Internet Protocol</vt:lpstr>
      <vt:lpstr>IP Address</vt:lpstr>
      <vt:lpstr>IPv4</vt:lpstr>
      <vt:lpstr>IPv6</vt:lpstr>
      <vt:lpstr>What is a DNS?</vt:lpstr>
      <vt:lpstr>DNS Example</vt:lpstr>
      <vt:lpstr>PowerPoint Presentation</vt:lpstr>
      <vt:lpstr>Reliability</vt:lpstr>
      <vt:lpstr>Transmission Control Protocol -TCP (1)</vt:lpstr>
      <vt:lpstr>Transmission Control Protocol – TCP (2)</vt:lpstr>
      <vt:lpstr>TCP vs UDP</vt:lpstr>
      <vt:lpstr>User Datagram Protocol</vt:lpstr>
      <vt:lpstr>PowerPoint Presentation</vt:lpstr>
      <vt:lpstr>What is the OSI Model?</vt:lpstr>
      <vt:lpstr>OSI Layers</vt:lpstr>
      <vt:lpstr>Application Layer - 7</vt:lpstr>
      <vt:lpstr>Presentation Layer - 6</vt:lpstr>
      <vt:lpstr>Session Layer - 5</vt:lpstr>
      <vt:lpstr>Transport Layer - 4</vt:lpstr>
      <vt:lpstr>Network Layer - 3</vt:lpstr>
      <vt:lpstr>Data Link Layer - 2</vt:lpstr>
      <vt:lpstr>Physical Layer - 1</vt:lpstr>
      <vt:lpstr>PowerPoint Presentation</vt:lpstr>
      <vt:lpstr>Network Hardware</vt:lpstr>
      <vt:lpstr>Cables and Routers</vt:lpstr>
      <vt:lpstr>Repeaters, Hubs and Switches</vt:lpstr>
      <vt:lpstr>Bridges and Gateways</vt:lpstr>
      <vt:lpstr>Network Interface Cards - NIC</vt:lpstr>
      <vt:lpstr>PowerPoint Presentation</vt:lpstr>
      <vt:lpstr>The Future of the Internet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Fundamentals - Internet Explained</dc:title>
  <dc:subject>Technology Fundamentals - Practical Training Course @ SoftUni</dc:subject>
  <dc:creator>Software University</dc:creator>
  <cp:keywords>Technology Fundamentals, Software University, SoftUni, programming, coding, software development, education, training, course, css</cp:keywords>
  <dc:description>Technology Fundamentals Course @ SoftUni – https://softuni.bg/courses/technology-fundamentals</dc:description>
  <cp:lastModifiedBy>Nikolay Kostov</cp:lastModifiedBy>
  <cp:revision>276</cp:revision>
  <dcterms:created xsi:type="dcterms:W3CDTF">2018-05-23T13:08:44Z</dcterms:created>
  <dcterms:modified xsi:type="dcterms:W3CDTF">2019-04-05T06:17:42Z</dcterms:modified>
  <cp:category>programming;computer programming;software development;web development, html, css</cp:category>
</cp:coreProperties>
</file>